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s/slide38.xml" ContentType="application/vnd.openxmlformats-officedocument.presentationml.slide+xml"/>
  <Override PartName="/ppt/slides/slide47.xml" ContentType="application/vnd.openxmlformats-officedocument.presentationml.slide+xml"/>
  <Override PartName="/ppt/slides/slide56.xml" ContentType="application/vnd.openxmlformats-officedocument.presentationml.slide+xml"/>
  <Override PartName="/ppt/slides/slide58.xml" ContentType="application/vnd.openxmlformats-officedocument.presentationml.slide+xml"/>
  <Override PartName="/ppt/slides/slide67.xml" ContentType="application/vnd.openxmlformats-officedocument.presentationml.slide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s/slide36.xml" ContentType="application/vnd.openxmlformats-officedocument.presentationml.slide+xml"/>
  <Override PartName="/ppt/slides/slide45.xml" ContentType="application/vnd.openxmlformats-officedocument.presentationml.slide+xml"/>
  <Override PartName="/ppt/slides/slide54.xml" ContentType="application/vnd.openxmlformats-officedocument.presentationml.slide+xml"/>
  <Override PartName="/ppt/slides/slide65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slides/slide34.xml" ContentType="application/vnd.openxmlformats-officedocument.presentationml.slide+xml"/>
  <Override PartName="/ppt/slides/slide43.xml" ContentType="application/vnd.openxmlformats-officedocument.presentationml.slide+xml"/>
  <Override PartName="/ppt/slides/slide52.xml" ContentType="application/vnd.openxmlformats-officedocument.presentationml.slide+xml"/>
  <Override PartName="/ppt/slides/slide63.xml" ContentType="application/vnd.openxmlformats-officedocument.presentationml.slide+xml"/>
  <Override PartName="/ppt/slides/slide7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slides/slide14.xml" ContentType="application/vnd.openxmlformats-officedocument.presentationml.slide+xml"/>
  <Override PartName="/ppt/slides/slide23.xml" ContentType="application/vnd.openxmlformats-officedocument.presentationml.slide+xml"/>
  <Override PartName="/ppt/slides/slide32.xml" ContentType="application/vnd.openxmlformats-officedocument.presentationml.slide+xml"/>
  <Override PartName="/ppt/slides/slide41.xml" ContentType="application/vnd.openxmlformats-officedocument.presentationml.slide+xml"/>
  <Override PartName="/ppt/slides/slide50.xml" ContentType="application/vnd.openxmlformats-officedocument.presentationml.slide+xml"/>
  <Override PartName="/ppt/slides/slide61.xml" ContentType="application/vnd.openxmlformats-officedocument.presentationml.slide+xml"/>
  <Override PartName="/ppt/slides/slide70.xml" ContentType="application/vnd.openxmlformats-officedocument.presentationml.slide+xml"/>
  <Override PartName="/ppt/slides/slide10.xml" ContentType="application/vnd.openxmlformats-officedocument.presentationml.slide+xml"/>
  <Override PartName="/ppt/slides/slide12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s/slide7.xml" ContentType="application/vnd.openxmlformats-officedocument.presentationml.slide+xml"/>
  <Override PartName="/ppt/slides/slide9.xml" ContentType="application/vnd.openxmlformats-officedocument.presentationml.slide+xml"/>
  <Override PartName="/ppt/slides/slide59.xml" ContentType="application/vnd.openxmlformats-officedocument.presentationml.slide+xml"/>
  <Override PartName="/ppt/slides/slide68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s/slide39.xml" ContentType="application/vnd.openxmlformats-officedocument.presentationml.slide+xml"/>
  <Override PartName="/ppt/slides/slide48.xml" ContentType="application/vnd.openxmlformats-officedocument.presentationml.slide+xml"/>
  <Override PartName="/ppt/slides/slide57.xml" ContentType="application/vnd.openxmlformats-officedocument.presentationml.slide+xml"/>
  <Override PartName="/ppt/slides/slide66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slides/slide37.xml" ContentType="application/vnd.openxmlformats-officedocument.presentationml.slide+xml"/>
  <Override PartName="/ppt/slides/slide46.xml" ContentType="application/vnd.openxmlformats-officedocument.presentationml.slide+xml"/>
  <Override PartName="/ppt/slides/slide55.xml" ContentType="application/vnd.openxmlformats-officedocument.presentationml.slide+xml"/>
  <Override PartName="/ppt/slides/slide64.xml" ContentType="application/vnd.openxmlformats-officedocument.presentationml.slide+xml"/>
  <Override PartName="/ppt/slides/slide73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s/slide33.xml" ContentType="application/vnd.openxmlformats-officedocument.presentationml.slide+xml"/>
  <Override PartName="/ppt/slides/slide35.xml" ContentType="application/vnd.openxmlformats-officedocument.presentationml.slide+xml"/>
  <Override PartName="/ppt/slides/slide44.xml" ContentType="application/vnd.openxmlformats-officedocument.presentationml.slide+xml"/>
  <Override PartName="/ppt/slides/slide53.xml" ContentType="application/vnd.openxmlformats-officedocument.presentationml.slide+xml"/>
  <Override PartName="/ppt/slides/slide62.xml" ContentType="application/vnd.openxmlformats-officedocument.presentationml.slide+xml"/>
  <Override PartName="/ppt/slides/slide71.xml" ContentType="application/vnd.openxmlformats-officedocument.presentationml.slide+xml"/>
  <Override PartName="/ppt/slideLayouts/slideLayout3.xml" ContentType="application/vnd.openxmlformats-officedocument.presentationml.slideLayout+xml"/>
  <Default Extension="jpeg" ContentType="image/jpeg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22.xml" ContentType="application/vnd.openxmlformats-officedocument.presentationml.slide+xml"/>
  <Override PartName="/ppt/slides/slide31.xml" ContentType="application/vnd.openxmlformats-officedocument.presentationml.slide+xml"/>
  <Override PartName="/ppt/slides/slide42.xml" ContentType="application/vnd.openxmlformats-officedocument.presentationml.slide+xml"/>
  <Override PartName="/ppt/slides/slide51.xml" ContentType="application/vnd.openxmlformats-officedocument.presentationml.slide+xml"/>
  <Override PartName="/ppt/slides/slide60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slides/slide20.xml" ContentType="application/vnd.openxmlformats-officedocument.presentationml.slide+xml"/>
  <Override PartName="/ppt/slides/slide40.xml" ContentType="application/vnd.openxmlformats-officedocument.presentationml.slide+xml"/>
  <Override PartName="/ppt/slideLayouts/slideLayout10.xml" ContentType="application/vnd.openxmlformats-officedocument.presentationml.slideLayout+xml"/>
  <Override PartName="/ppt/slides/slide8.xml" ContentType="application/vnd.openxmlformats-officedocument.presentationml.slide+xml"/>
  <Override PartName="/ppt/slides/slide49.xml" ContentType="application/vnd.openxmlformats-officedocument.presentationml.slide+xml"/>
  <Override PartName="/ppt/slides/slide69.xml" ContentType="application/vnd.openxmlformats-officedocument.presentationml.slide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344" r:id="rId3"/>
    <p:sldId id="257" r:id="rId4"/>
    <p:sldId id="371" r:id="rId5"/>
    <p:sldId id="372" r:id="rId6"/>
    <p:sldId id="373" r:id="rId7"/>
    <p:sldId id="340" r:id="rId8"/>
    <p:sldId id="375" r:id="rId9"/>
    <p:sldId id="377" r:id="rId10"/>
    <p:sldId id="352" r:id="rId11"/>
    <p:sldId id="379" r:id="rId12"/>
    <p:sldId id="380" r:id="rId13"/>
    <p:sldId id="381" r:id="rId14"/>
    <p:sldId id="367" r:id="rId15"/>
    <p:sldId id="336" r:id="rId16"/>
    <p:sldId id="383" r:id="rId17"/>
    <p:sldId id="384" r:id="rId18"/>
    <p:sldId id="385" r:id="rId19"/>
    <p:sldId id="335" r:id="rId20"/>
    <p:sldId id="387" r:id="rId21"/>
    <p:sldId id="388" r:id="rId22"/>
    <p:sldId id="369" r:id="rId23"/>
    <p:sldId id="389" r:id="rId24"/>
    <p:sldId id="368" r:id="rId25"/>
    <p:sldId id="390" r:id="rId26"/>
    <p:sldId id="391" r:id="rId27"/>
    <p:sldId id="392" r:id="rId28"/>
    <p:sldId id="393" r:id="rId29"/>
    <p:sldId id="394" r:id="rId30"/>
    <p:sldId id="395" r:id="rId31"/>
    <p:sldId id="396" r:id="rId32"/>
    <p:sldId id="353" r:id="rId33"/>
    <p:sldId id="357" r:id="rId34"/>
    <p:sldId id="398" r:id="rId35"/>
    <p:sldId id="354" r:id="rId36"/>
    <p:sldId id="359" r:id="rId37"/>
    <p:sldId id="361" r:id="rId38"/>
    <p:sldId id="363" r:id="rId39"/>
    <p:sldId id="360" r:id="rId40"/>
    <p:sldId id="364" r:id="rId41"/>
    <p:sldId id="399" r:id="rId42"/>
    <p:sldId id="400" r:id="rId43"/>
    <p:sldId id="401" r:id="rId44"/>
    <p:sldId id="402" r:id="rId45"/>
    <p:sldId id="403" r:id="rId46"/>
    <p:sldId id="405" r:id="rId47"/>
    <p:sldId id="406" r:id="rId48"/>
    <p:sldId id="374" r:id="rId49"/>
    <p:sldId id="409" r:id="rId50"/>
    <p:sldId id="410" r:id="rId51"/>
    <p:sldId id="408" r:id="rId52"/>
    <p:sldId id="412" r:id="rId53"/>
    <p:sldId id="414" r:id="rId54"/>
    <p:sldId id="415" r:id="rId55"/>
    <p:sldId id="417" r:id="rId56"/>
    <p:sldId id="411" r:id="rId57"/>
    <p:sldId id="351" r:id="rId58"/>
    <p:sldId id="386" r:id="rId59"/>
    <p:sldId id="346" r:id="rId60"/>
    <p:sldId id="418" r:id="rId61"/>
    <p:sldId id="432" r:id="rId62"/>
    <p:sldId id="433" r:id="rId63"/>
    <p:sldId id="434" r:id="rId64"/>
    <p:sldId id="420" r:id="rId65"/>
    <p:sldId id="421" r:id="rId66"/>
    <p:sldId id="423" r:id="rId67"/>
    <p:sldId id="426" r:id="rId68"/>
    <p:sldId id="431" r:id="rId69"/>
    <p:sldId id="427" r:id="rId70"/>
    <p:sldId id="343" r:id="rId71"/>
    <p:sldId id="306" r:id="rId72"/>
    <p:sldId id="307" r:id="rId73"/>
    <p:sldId id="345" r:id="rId74"/>
  </p:sldIdLst>
  <p:sldSz cx="12192000" cy="6858000"/>
  <p:notesSz cx="6858000" cy="9144000"/>
  <p:defaultTextStyle>
    <a:defPPr>
      <a:defRPr lang="ca-E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 xmlns="">
          <a:srgbClr val="FF0000"/>
        </p14:laserClr>
      </p:ext>
      <p:ext uri="{2FDB2607-1784-4EEB-B798-7EB5836EED8A}">
        <p14:showMediaCtrls xmlns:p14="http://schemas.microsoft.com/office/powerpoint/2010/main" xmlns="" val="1"/>
      </p:ext>
    </p:extLst>
  </p:showPr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6675" autoAdjust="0"/>
    <p:restoredTop sz="94641" autoAdjust="0"/>
  </p:normalViewPr>
  <p:slideViewPr>
    <p:cSldViewPr>
      <p:cViewPr varScale="1">
        <p:scale>
          <a:sx n="64" d="100"/>
          <a:sy n="64" d="100"/>
        </p:scale>
        <p:origin x="-684" y="-68"/>
      </p:cViewPr>
      <p:guideLst>
        <p:guide orient="horz" pos="2160"/>
        <p:guide pos="3840"/>
      </p:guideLst>
    </p:cSldViewPr>
  </p:slideViewPr>
  <p:outlineViewPr>
    <p:cViewPr>
      <p:scale>
        <a:sx n="33" d="100"/>
        <a:sy n="33" d="100"/>
      </p:scale>
      <p:origin x="0" y="246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-24120"/>
    </p:cViewPr>
  </p:sorter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76" Type="http://schemas.openxmlformats.org/officeDocument/2006/relationships/viewProps" Target="viewProps.xml"/><Relationship Id="rId7" Type="http://schemas.openxmlformats.org/officeDocument/2006/relationships/slide" Target="slides/slide6.xml"/><Relationship Id="rId71" Type="http://schemas.openxmlformats.org/officeDocument/2006/relationships/slide" Target="slides/slide70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slide" Target="slides/slide65.xml"/><Relationship Id="rId74" Type="http://schemas.openxmlformats.org/officeDocument/2006/relationships/slide" Target="slides/slide7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61" Type="http://schemas.openxmlformats.org/officeDocument/2006/relationships/slide" Target="slides/slide60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slide" Target="slides/slide72.xml"/><Relationship Id="rId78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77" Type="http://schemas.openxmlformats.org/officeDocument/2006/relationships/theme" Target="theme/theme1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s-ES"/>
              <a:t>Haga clic para modificar el estilo de título del patrón</a:t>
            </a:r>
            <a:endParaRPr lang="ca-ES"/>
          </a:p>
        </p:txBody>
      </p:sp>
      <p:sp>
        <p:nvSpPr>
          <p:cNvPr id="3" name="2 Subtítulo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s-ES"/>
              <a:t>Haga clic para modificar el estilo de subtítulo del patrón</a:t>
            </a:r>
            <a:endParaRPr lang="ca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B6D0B2-930D-4884-ADA1-ED2B8C1D9746}" type="datetimeFigureOut">
              <a:rPr lang="ca-ES" smtClean="0"/>
              <a:pPr/>
              <a:t>6/6/2025</a:t>
            </a:fld>
            <a:endParaRPr lang="ca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a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D3ABD85-4DD1-422C-96D3-0475D930A2CE}" type="slidenum">
              <a:rPr lang="ca-ES" smtClean="0"/>
              <a:pPr/>
              <a:t>‹Nº›</a:t>
            </a:fld>
            <a:endParaRPr lang="ca-ES"/>
          </a:p>
        </p:txBody>
      </p:sp>
    </p:spTree>
  </p:cSld>
  <p:clrMapOvr>
    <a:masterClrMapping/>
  </p:clrMapOvr>
  <p:transition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ca-ES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ca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B6D0B2-930D-4884-ADA1-ED2B8C1D9746}" type="datetimeFigureOut">
              <a:rPr lang="ca-ES" smtClean="0"/>
              <a:pPr/>
              <a:t>6/6/2025</a:t>
            </a:fld>
            <a:endParaRPr lang="ca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a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D3ABD85-4DD1-422C-96D3-0475D930A2CE}" type="slidenum">
              <a:rPr lang="ca-ES" smtClean="0"/>
              <a:pPr/>
              <a:t>‹Nº›</a:t>
            </a:fld>
            <a:endParaRPr lang="ca-ES"/>
          </a:p>
        </p:txBody>
      </p:sp>
    </p:spTree>
  </p:cSld>
  <p:clrMapOvr>
    <a:masterClrMapping/>
  </p:clrMapOvr>
  <p:transition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s-ES"/>
              <a:t>Haga clic para modificar el estilo de título del patrón</a:t>
            </a:r>
            <a:endParaRPr lang="ca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/>
              <a:t>Haga clic para modificar el estilo de texto del patrón</a:t>
            </a:r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B6D0B2-930D-4884-ADA1-ED2B8C1D9746}" type="datetimeFigureOut">
              <a:rPr lang="ca-ES" smtClean="0"/>
              <a:pPr/>
              <a:t>6/6/2025</a:t>
            </a:fld>
            <a:endParaRPr lang="ca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a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D3ABD85-4DD1-422C-96D3-0475D930A2CE}" type="slidenum">
              <a:rPr lang="ca-ES" smtClean="0"/>
              <a:pPr/>
              <a:t>‹Nº›</a:t>
            </a:fld>
            <a:endParaRPr lang="ca-ES"/>
          </a:p>
        </p:txBody>
      </p:sp>
    </p:spTree>
  </p:cSld>
  <p:clrMapOvr>
    <a:masterClrMapping/>
  </p:clrMapOvr>
  <p:transition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ca-ES"/>
          </a:p>
        </p:txBody>
      </p:sp>
      <p:sp>
        <p:nvSpPr>
          <p:cNvPr id="3" name="2 Marcador de contenido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ca-ES"/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ca-ES"/>
          </a:p>
        </p:txBody>
      </p:sp>
      <p:sp>
        <p:nvSpPr>
          <p:cNvPr id="5" name="4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B6D0B2-930D-4884-ADA1-ED2B8C1D9746}" type="datetimeFigureOut">
              <a:rPr lang="ca-ES" smtClean="0"/>
              <a:pPr/>
              <a:t>6/6/2025</a:t>
            </a:fld>
            <a:endParaRPr lang="ca-ES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a-ES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D3ABD85-4DD1-422C-96D3-0475D930A2CE}" type="slidenum">
              <a:rPr lang="ca-ES" smtClean="0"/>
              <a:pPr/>
              <a:t>‹Nº›</a:t>
            </a:fld>
            <a:endParaRPr lang="ca-ES"/>
          </a:p>
        </p:txBody>
      </p:sp>
    </p:spTree>
  </p:cSld>
  <p:clrMapOvr>
    <a:masterClrMapping/>
  </p:clrMapOvr>
  <p:transition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s-ES"/>
              <a:t>Haga clic para modificar el estilo de título del patrón</a:t>
            </a:r>
            <a:endParaRPr lang="ca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Haga clic para modificar el estilo de texto del patrón</a:t>
            </a:r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ca-ES"/>
          </a:p>
        </p:txBody>
      </p:sp>
      <p:sp>
        <p:nvSpPr>
          <p:cNvPr id="5" name="4 Marcador de texto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Haga clic para modificar el estilo de texto del patrón</a:t>
            </a:r>
          </a:p>
        </p:txBody>
      </p:sp>
      <p:sp>
        <p:nvSpPr>
          <p:cNvPr id="6" name="5 Marcador de contenido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ca-ES"/>
          </a:p>
        </p:txBody>
      </p:sp>
      <p:sp>
        <p:nvSpPr>
          <p:cNvPr id="7" name="6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B6D0B2-930D-4884-ADA1-ED2B8C1D9746}" type="datetimeFigureOut">
              <a:rPr lang="ca-ES" smtClean="0"/>
              <a:pPr/>
              <a:t>6/6/2025</a:t>
            </a:fld>
            <a:endParaRPr lang="ca-ES"/>
          </a:p>
        </p:txBody>
      </p:sp>
      <p:sp>
        <p:nvSpPr>
          <p:cNvPr id="8" name="7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a-ES"/>
          </a:p>
        </p:txBody>
      </p:sp>
      <p:sp>
        <p:nvSpPr>
          <p:cNvPr id="9" name="8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D3ABD85-4DD1-422C-96D3-0475D930A2CE}" type="slidenum">
              <a:rPr lang="ca-ES" smtClean="0"/>
              <a:pPr/>
              <a:t>‹Nº›</a:t>
            </a:fld>
            <a:endParaRPr lang="ca-ES"/>
          </a:p>
        </p:txBody>
      </p:sp>
    </p:spTree>
  </p:cSld>
  <p:clrMapOvr>
    <a:masterClrMapping/>
  </p:clrMapOvr>
  <p:transition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ó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ca-ES"/>
          </a:p>
        </p:txBody>
      </p:sp>
      <p:sp>
        <p:nvSpPr>
          <p:cNvPr id="3" name="2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B6D0B2-930D-4884-ADA1-ED2B8C1D9746}" type="datetimeFigureOut">
              <a:rPr lang="ca-ES" smtClean="0"/>
              <a:pPr/>
              <a:t>6/6/2025</a:t>
            </a:fld>
            <a:endParaRPr lang="ca-ES"/>
          </a:p>
        </p:txBody>
      </p:sp>
      <p:sp>
        <p:nvSpPr>
          <p:cNvPr id="4" name="3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a-ES"/>
          </a:p>
        </p:txBody>
      </p:sp>
      <p:sp>
        <p:nvSpPr>
          <p:cNvPr id="5" name="4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D3ABD85-4DD1-422C-96D3-0475D930A2CE}" type="slidenum">
              <a:rPr lang="ca-ES" smtClean="0"/>
              <a:pPr/>
              <a:t>‹Nº›</a:t>
            </a:fld>
            <a:endParaRPr lang="ca-ES"/>
          </a:p>
        </p:txBody>
      </p:sp>
    </p:spTree>
  </p:cSld>
  <p:clrMapOvr>
    <a:masterClrMapping/>
  </p:clrMapOvr>
  <p:transition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B6D0B2-930D-4884-ADA1-ED2B8C1D9746}" type="datetimeFigureOut">
              <a:rPr lang="ca-ES" smtClean="0"/>
              <a:pPr/>
              <a:t>6/6/2025</a:t>
            </a:fld>
            <a:endParaRPr lang="ca-ES"/>
          </a:p>
        </p:txBody>
      </p:sp>
      <p:sp>
        <p:nvSpPr>
          <p:cNvPr id="3" name="2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a-ES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D3ABD85-4DD1-422C-96D3-0475D930A2CE}" type="slidenum">
              <a:rPr lang="ca-ES" smtClean="0"/>
              <a:pPr/>
              <a:t>‹Nº›</a:t>
            </a:fld>
            <a:endParaRPr lang="ca-ES"/>
          </a:p>
        </p:txBody>
      </p:sp>
    </p:spTree>
  </p:cSld>
  <p:clrMapOvr>
    <a:masterClrMapping/>
  </p:clrMapOvr>
  <p:transition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"/>
              <a:t>Haga clic para modificar el estilo de título del patrón</a:t>
            </a:r>
            <a:endParaRPr lang="ca-ES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ca-ES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/>
              <a:t>Haga clic para modificar el estilo de texto del patrón</a:t>
            </a:r>
          </a:p>
        </p:txBody>
      </p:sp>
      <p:sp>
        <p:nvSpPr>
          <p:cNvPr id="5" name="4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B6D0B2-930D-4884-ADA1-ED2B8C1D9746}" type="datetimeFigureOut">
              <a:rPr lang="ca-ES" smtClean="0"/>
              <a:pPr/>
              <a:t>6/6/2025</a:t>
            </a:fld>
            <a:endParaRPr lang="ca-ES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a-ES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D3ABD85-4DD1-422C-96D3-0475D930A2CE}" type="slidenum">
              <a:rPr lang="ca-ES" smtClean="0"/>
              <a:pPr/>
              <a:t>‹Nº›</a:t>
            </a:fld>
            <a:endParaRPr lang="ca-ES"/>
          </a:p>
        </p:txBody>
      </p:sp>
    </p:spTree>
  </p:cSld>
  <p:clrMapOvr>
    <a:masterClrMapping/>
  </p:clrMapOvr>
  <p:transition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"/>
              <a:t>Haga clic para modificar el estilo de título del patrón</a:t>
            </a:r>
            <a:endParaRPr lang="ca-ES"/>
          </a:p>
        </p:txBody>
      </p:sp>
      <p:sp>
        <p:nvSpPr>
          <p:cNvPr id="3" name="2 Marcador de posición de imagen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ca-ES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/>
              <a:t>Haga clic para modificar el estilo de texto del patrón</a:t>
            </a:r>
          </a:p>
        </p:txBody>
      </p:sp>
      <p:sp>
        <p:nvSpPr>
          <p:cNvPr id="5" name="4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B6D0B2-930D-4884-ADA1-ED2B8C1D9746}" type="datetimeFigureOut">
              <a:rPr lang="ca-ES" smtClean="0"/>
              <a:pPr/>
              <a:t>6/6/2025</a:t>
            </a:fld>
            <a:endParaRPr lang="ca-ES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a-ES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D3ABD85-4DD1-422C-96D3-0475D930A2CE}" type="slidenum">
              <a:rPr lang="ca-ES" smtClean="0"/>
              <a:pPr/>
              <a:t>‹Nº›</a:t>
            </a:fld>
            <a:endParaRPr lang="ca-ES"/>
          </a:p>
        </p:txBody>
      </p:sp>
    </p:spTree>
  </p:cSld>
  <p:clrMapOvr>
    <a:masterClrMapping/>
  </p:clrMapOvr>
  <p:transition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ca-ES"/>
          </a:p>
        </p:txBody>
      </p:sp>
      <p:sp>
        <p:nvSpPr>
          <p:cNvPr id="3" name="2 Marcador de texto vertical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ca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B6D0B2-930D-4884-ADA1-ED2B8C1D9746}" type="datetimeFigureOut">
              <a:rPr lang="ca-ES" smtClean="0"/>
              <a:pPr/>
              <a:t>6/6/2025</a:t>
            </a:fld>
            <a:endParaRPr lang="ca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a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D3ABD85-4DD1-422C-96D3-0475D930A2CE}" type="slidenum">
              <a:rPr lang="ca-ES" smtClean="0"/>
              <a:pPr/>
              <a:t>‹Nº›</a:t>
            </a:fld>
            <a:endParaRPr lang="ca-ES"/>
          </a:p>
        </p:txBody>
      </p:sp>
    </p:spTree>
  </p:cSld>
  <p:clrMapOvr>
    <a:masterClrMapping/>
  </p:clrMapOvr>
  <p:transition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 vertical"/>
          <p:cNvSpPr>
            <a:spLocks noGrp="1"/>
          </p:cNvSpPr>
          <p:nvPr>
            <p:ph type="title" orient="vert"/>
          </p:nvPr>
        </p:nvSpPr>
        <p:spPr>
          <a:xfrm>
            <a:off x="8839200" y="274639"/>
            <a:ext cx="2743200" cy="5851525"/>
          </a:xfrm>
        </p:spPr>
        <p:txBody>
          <a:bodyPr vert="eaVert"/>
          <a:lstStyle/>
          <a:p>
            <a:r>
              <a:rPr lang="es-ES"/>
              <a:t>Haga clic para modificar el estilo de título del patrón</a:t>
            </a:r>
            <a:endParaRPr lang="ca-ES"/>
          </a:p>
        </p:txBody>
      </p:sp>
      <p:sp>
        <p:nvSpPr>
          <p:cNvPr id="3" name="2 Marcador de texto vertical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</p:spPr>
        <p:txBody>
          <a:bodyPr vert="eaVert"/>
          <a:lstStyle/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ca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B6D0B2-930D-4884-ADA1-ED2B8C1D9746}" type="datetimeFigureOut">
              <a:rPr lang="ca-ES" smtClean="0"/>
              <a:pPr/>
              <a:t>6/6/2025</a:t>
            </a:fld>
            <a:endParaRPr lang="ca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a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D3ABD85-4DD1-422C-96D3-0475D930A2CE}" type="slidenum">
              <a:rPr lang="ca-ES" smtClean="0"/>
              <a:pPr/>
              <a:t>‹Nº›</a:t>
            </a:fld>
            <a:endParaRPr lang="ca-ES"/>
          </a:p>
        </p:txBody>
      </p:sp>
    </p:spTree>
  </p:cSld>
  <p:clrMapOvr>
    <a:masterClrMapping/>
  </p:clrMapOvr>
  <p:transition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título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/>
              <a:t>Haga clic para modificar el estilo de título del patrón</a:t>
            </a:r>
            <a:endParaRPr lang="ca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ca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FB6D0B2-930D-4884-ADA1-ED2B8C1D9746}" type="datetimeFigureOut">
              <a:rPr lang="ca-ES" smtClean="0"/>
              <a:pPr/>
              <a:t>6/6/2025</a:t>
            </a:fld>
            <a:endParaRPr lang="ca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ca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D3ABD85-4DD1-422C-96D3-0475D930A2CE}" type="slidenum">
              <a:rPr lang="ca-ES" smtClean="0"/>
              <a:pPr/>
              <a:t>‹Nº›</a:t>
            </a:fld>
            <a:endParaRPr lang="ca-E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ransition/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ca-E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7.png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0.jpeg"/><Relationship Id="rId4" Type="http://schemas.openxmlformats.org/officeDocument/2006/relationships/image" Target="../media/image9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4.png"/><Relationship Id="rId4" Type="http://schemas.openxmlformats.org/officeDocument/2006/relationships/image" Target="../media/image13.jpe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6.jpe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8.jpe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slideLayout" Target="../slideLayouts/slideLayout7.xml"/><Relationship Id="rId1" Type="http://schemas.openxmlformats.org/officeDocument/2006/relationships/video" Target="file:///C:\Users\M&#170;%20Angels\Desktop\UPA\EREPA\FI%20DE%20CURS%202024-2025\Infants,%20adolescents%20i%20catequistes%20%20Maig%202025.mp4" TargetMode="External"/><Relationship Id="rId4" Type="http://schemas.openxmlformats.org/officeDocument/2006/relationships/image" Target="../media/image20.png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3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6.jpe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e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9.jpeg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jpe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31.jpeg"/><Relationship Id="rId1" Type="http://schemas.openxmlformats.org/officeDocument/2006/relationships/slideLayout" Target="../slideLayouts/slideLayout7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3.jpeg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jpe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7.jpeg"/><Relationship Id="rId4" Type="http://schemas.openxmlformats.org/officeDocument/2006/relationships/image" Target="../media/image36.jpeg"/></Relationships>
</file>

<file path=ppt/slides/_rels/slide47.xml.rels><?xml version="1.0" encoding="UTF-8" standalone="yes"?>
<Relationships xmlns="http://schemas.openxmlformats.org/package/2006/relationships"><Relationship Id="rId8" Type="http://schemas.openxmlformats.org/officeDocument/2006/relationships/image" Target="../media/image43.jpeg"/><Relationship Id="rId3" Type="http://schemas.openxmlformats.org/officeDocument/2006/relationships/image" Target="../media/image38.jpeg"/><Relationship Id="rId7" Type="http://schemas.openxmlformats.org/officeDocument/2006/relationships/image" Target="../media/image42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1.jpeg"/><Relationship Id="rId5" Type="http://schemas.openxmlformats.org/officeDocument/2006/relationships/image" Target="../media/image40.jpeg"/><Relationship Id="rId4" Type="http://schemas.openxmlformats.org/officeDocument/2006/relationships/image" Target="../media/image39.jpeg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50.jpeg"/><Relationship Id="rId4" Type="http://schemas.openxmlformats.org/officeDocument/2006/relationships/image" Target="../media/image49.jpeg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53.jpeg"/><Relationship Id="rId4" Type="http://schemas.openxmlformats.org/officeDocument/2006/relationships/image" Target="../media/image52.jpeg"/></Relationships>
</file>

<file path=ppt/slides/_rels/slide6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6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5.jpeg"/></Relationships>
</file>

<file path=ppt/slides/_rels/slide6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7.jpeg"/></Relationships>
</file>

<file path=ppt/slides/_rels/slide6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6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9.png"/></Relationships>
</file>

<file path=ppt/slides/_rels/slide6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6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3.jpeg"/></Relationships>
</file>

<file path=ppt/slides/_rels/slide7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4.jpeg"/><Relationship Id="rId1" Type="http://schemas.openxmlformats.org/officeDocument/2006/relationships/slideLayout" Target="../slideLayouts/slideLayout7.xml"/></Relationships>
</file>

<file path=ppt/slides/_rels/slide7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6.png"/><Relationship Id="rId2" Type="http://schemas.openxmlformats.org/officeDocument/2006/relationships/image" Target="../media/image65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64.jpeg"/><Relationship Id="rId4" Type="http://schemas.openxmlformats.org/officeDocument/2006/relationships/image" Target="../media/image67.png"/></Relationships>
</file>

<file path=ppt/slides/_rels/slide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9.png"/><Relationship Id="rId2" Type="http://schemas.openxmlformats.org/officeDocument/2006/relationships/image" Target="../media/image68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70.jpeg"/></Relationships>
</file>

<file path=ppt/slides/_rels/slide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71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ctrTitle"/>
          </p:nvPr>
        </p:nvSpPr>
        <p:spPr>
          <a:xfrm>
            <a:off x="1199456" y="2571744"/>
            <a:ext cx="9937104" cy="2500330"/>
          </a:xfrm>
        </p:spPr>
        <p:txBody>
          <a:bodyPr>
            <a:normAutofit fontScale="90000"/>
          </a:bodyPr>
          <a:lstStyle/>
          <a:p>
            <a:r>
              <a:rPr lang="ca-ES" sz="6000" b="1" dirty="0">
                <a:solidFill>
                  <a:srgbClr val="00B050"/>
                </a:solidFill>
              </a:rPr>
              <a:t/>
            </a:r>
            <a:br>
              <a:rPr lang="ca-ES" sz="6000" b="1" dirty="0">
                <a:solidFill>
                  <a:srgbClr val="00B050"/>
                </a:solidFill>
              </a:rPr>
            </a:br>
            <a:r>
              <a:rPr lang="ca-ES" sz="6000" b="1" dirty="0">
                <a:solidFill>
                  <a:srgbClr val="00B050"/>
                </a:solidFill>
              </a:rPr>
              <a:t/>
            </a:r>
            <a:br>
              <a:rPr lang="ca-ES" sz="6000" b="1" dirty="0">
                <a:solidFill>
                  <a:srgbClr val="00B050"/>
                </a:solidFill>
              </a:rPr>
            </a:br>
            <a:r>
              <a:rPr lang="ca-ES" sz="6000" b="1" dirty="0">
                <a:solidFill>
                  <a:srgbClr val="00B050"/>
                </a:solidFill>
              </a:rPr>
              <a:t/>
            </a:r>
            <a:br>
              <a:rPr lang="ca-ES" sz="6000" b="1" dirty="0">
                <a:solidFill>
                  <a:srgbClr val="00B050"/>
                </a:solidFill>
              </a:rPr>
            </a:br>
            <a:r>
              <a:rPr lang="ca-ES" sz="8000" b="1" dirty="0">
                <a:solidFill>
                  <a:srgbClr val="00B050"/>
                </a:solidFill>
              </a:rPr>
              <a:t>GRUPS   I  ACTIVITATS</a:t>
            </a:r>
            <a:r>
              <a:rPr lang="ca-ES" sz="6000" b="1" dirty="0"/>
              <a:t/>
            </a:r>
            <a:br>
              <a:rPr lang="ca-ES" sz="6000" b="1" dirty="0"/>
            </a:br>
            <a:r>
              <a:rPr lang="ca-ES" sz="6000" b="1" dirty="0"/>
              <a:t>Unitat Pastoral Agermanada </a:t>
            </a:r>
            <a:br>
              <a:rPr lang="ca-ES" sz="6000" b="1" dirty="0"/>
            </a:br>
            <a:r>
              <a:rPr lang="ca-ES" sz="6000" b="1" dirty="0"/>
              <a:t>Pilar- Magdalena </a:t>
            </a:r>
            <a:br>
              <a:rPr lang="ca-ES" sz="6000" b="1" dirty="0"/>
            </a:br>
            <a:r>
              <a:rPr lang="ca-ES" sz="6000" b="1" dirty="0"/>
              <a:t/>
            </a:r>
            <a:br>
              <a:rPr lang="ca-ES" sz="6000" b="1" dirty="0"/>
            </a:br>
            <a:r>
              <a:rPr lang="ca-ES" sz="6000" b="1" dirty="0"/>
              <a:t>                                   </a:t>
            </a:r>
            <a:r>
              <a:rPr lang="ca-ES" sz="6000" b="1" dirty="0">
                <a:solidFill>
                  <a:srgbClr val="0070C0"/>
                </a:solidFill>
              </a:rPr>
              <a:t>Curs 2024-25</a:t>
            </a:r>
            <a:r>
              <a:rPr lang="ca-ES" dirty="0"/>
              <a:t/>
            </a:r>
            <a:br>
              <a:rPr lang="ca-ES" dirty="0"/>
            </a:br>
            <a:endParaRPr lang="ca-ES" dirty="0"/>
          </a:p>
        </p:txBody>
      </p:sp>
      <p:pic>
        <p:nvPicPr>
          <p:cNvPr id="4" name="Imagen 3">
            <a:extLst>
              <a:ext uri="{FF2B5EF4-FFF2-40B4-BE49-F238E27FC236}">
                <a16:creationId xmlns:a16="http://schemas.microsoft.com/office/drawing/2014/main" xmlns="" id="{82604CE0-1348-AB34-CBFD-1AB6917F4D8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317668" y="116632"/>
            <a:ext cx="5044691" cy="2078924"/>
          </a:xfrm>
          <a:prstGeom prst="rect">
            <a:avLst/>
          </a:prstGeom>
        </p:spPr>
      </p:pic>
      <p:pic>
        <p:nvPicPr>
          <p:cNvPr id="72705" name="Picture 1" descr="C:\Users\Mª Angels\Desktop\UPA\EREPA\FI DE CURS 2024-2025\Cartell\Logo any jubilar esperança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95274" y="4857760"/>
            <a:ext cx="1720850" cy="1758950"/>
          </a:xfrm>
          <a:prstGeom prst="rect">
            <a:avLst/>
          </a:prstGeom>
          <a:noFill/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5024430" y="785794"/>
            <a:ext cx="3857652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8800" b="1" dirty="0"/>
              <a:t> </a:t>
            </a:r>
            <a:r>
              <a:rPr lang="ca-ES" sz="6000" b="1" dirty="0"/>
              <a:t> 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9" name="8 CuadroTexto"/>
          <p:cNvSpPr txBox="1"/>
          <p:nvPr/>
        </p:nvSpPr>
        <p:spPr>
          <a:xfrm>
            <a:off x="0" y="0"/>
            <a:ext cx="12192000" cy="68941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7200" b="1" dirty="0">
                <a:solidFill>
                  <a:srgbClr val="00B050"/>
                </a:solidFill>
              </a:rPr>
              <a:t>La nostra </a:t>
            </a:r>
            <a:r>
              <a:rPr lang="ca-ES" sz="9600" b="1" dirty="0">
                <a:solidFill>
                  <a:srgbClr val="0070C0"/>
                </a:solidFill>
              </a:rPr>
              <a:t>VISIÓ </a:t>
            </a:r>
          </a:p>
          <a:p>
            <a:pPr algn="ctr"/>
            <a:r>
              <a:rPr lang="ca-ES" sz="6000" b="1" dirty="0"/>
              <a:t>(el que volem aconseguir)</a:t>
            </a:r>
          </a:p>
          <a:p>
            <a:pPr algn="ctr"/>
            <a:endParaRPr lang="ca-ES" sz="6000" b="1" dirty="0"/>
          </a:p>
          <a:p>
            <a:pPr algn="ctr"/>
            <a:r>
              <a:rPr lang="ca-ES" sz="5800" b="1" i="1" dirty="0">
                <a:solidFill>
                  <a:srgbClr val="7030A0"/>
                </a:solidFill>
              </a:rPr>
              <a:t>“Ser una </a:t>
            </a:r>
            <a:r>
              <a:rPr lang="ca-ES" sz="6600" b="1" i="1" dirty="0">
                <a:solidFill>
                  <a:schemeClr val="accent3"/>
                </a:solidFill>
              </a:rPr>
              <a:t>COMUNITAT FRATERNA</a:t>
            </a:r>
            <a:r>
              <a:rPr lang="ca-ES" sz="5800" b="1" i="1" dirty="0">
                <a:solidFill>
                  <a:srgbClr val="7030A0"/>
                </a:solidFill>
              </a:rPr>
              <a:t> </a:t>
            </a:r>
          </a:p>
          <a:p>
            <a:pPr algn="ctr"/>
            <a:r>
              <a:rPr lang="ca-ES" sz="5800" b="1" i="1" dirty="0">
                <a:solidFill>
                  <a:srgbClr val="7030A0"/>
                </a:solidFill>
              </a:rPr>
              <a:t>de </a:t>
            </a:r>
            <a:r>
              <a:rPr lang="ca-ES" sz="6600" b="1" i="1" dirty="0">
                <a:solidFill>
                  <a:srgbClr val="7030A0"/>
                </a:solidFill>
              </a:rPr>
              <a:t>deixebles</a:t>
            </a:r>
            <a:r>
              <a:rPr lang="ca-ES" sz="5800" b="1" i="1" dirty="0">
                <a:solidFill>
                  <a:srgbClr val="7030A0"/>
                </a:solidFill>
              </a:rPr>
              <a:t> de </a:t>
            </a:r>
            <a:r>
              <a:rPr lang="ca-ES" sz="8000" b="1" i="1" dirty="0">
                <a:solidFill>
                  <a:srgbClr val="FF0000"/>
                </a:solidFill>
              </a:rPr>
              <a:t>JESÚS</a:t>
            </a:r>
            <a:r>
              <a:rPr lang="ca-ES" sz="5800" b="1" i="1" dirty="0">
                <a:solidFill>
                  <a:srgbClr val="7030A0"/>
                </a:solidFill>
              </a:rPr>
              <a:t>, </a:t>
            </a:r>
            <a:r>
              <a:rPr lang="ca-ES" sz="6600" b="1" i="1" dirty="0">
                <a:solidFill>
                  <a:srgbClr val="7030A0"/>
                </a:solidFill>
              </a:rPr>
              <a:t>testimonis </a:t>
            </a:r>
            <a:r>
              <a:rPr lang="ca-ES" sz="8000" b="1" i="1" dirty="0">
                <a:solidFill>
                  <a:srgbClr val="FF0000"/>
                </a:solidFill>
              </a:rPr>
              <a:t>d’ELL</a:t>
            </a:r>
            <a:r>
              <a:rPr lang="ca-ES" sz="5800" b="1" i="1" dirty="0">
                <a:solidFill>
                  <a:srgbClr val="7030A0"/>
                </a:solidFill>
              </a:rPr>
              <a:t>, en el nostre barri” </a:t>
            </a:r>
          </a:p>
        </p:txBody>
      </p:sp>
    </p:spTree>
    <p:extLst>
      <p:ext uri="{BB962C8B-B14F-4D97-AF65-F5344CB8AC3E}">
        <p14:creationId xmlns:p14="http://schemas.microsoft.com/office/powerpoint/2010/main" xmlns="" val="397557251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3 CuadroTexto"/>
          <p:cNvSpPr txBox="1"/>
          <p:nvPr/>
        </p:nvSpPr>
        <p:spPr>
          <a:xfrm>
            <a:off x="1559496" y="1"/>
            <a:ext cx="875134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800" b="1" dirty="0"/>
              <a:t>DIMENSIONS  D’UNA </a:t>
            </a:r>
          </a:p>
          <a:p>
            <a:pPr algn="ctr"/>
            <a:r>
              <a:rPr lang="ca-ES" sz="4800" b="1" dirty="0"/>
              <a:t>PARRÒQUIA   MISSIONERA</a:t>
            </a:r>
          </a:p>
        </p:txBody>
      </p:sp>
      <p:pic>
        <p:nvPicPr>
          <p:cNvPr id="1026" name="Picture 2" descr="C:\Users\Mª Angels\Desktop\UPA\EREPA\FI DE CURS 2023-2024\DIMENSIONS\EVANGELITZACIO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8184232" y="1571087"/>
            <a:ext cx="2459837" cy="2533831"/>
          </a:xfrm>
          <a:prstGeom prst="rect">
            <a:avLst/>
          </a:prstGeom>
          <a:noFill/>
        </p:spPr>
      </p:pic>
      <p:pic>
        <p:nvPicPr>
          <p:cNvPr id="1027" name="Picture 3" descr="C:\Users\Mª Angels\Desktop\UPA\EREPA\FI DE CURS 2023-2024\DIMENSIONS\Formacio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639616" y="4165876"/>
            <a:ext cx="2460976" cy="2534438"/>
          </a:xfrm>
          <a:prstGeom prst="rect">
            <a:avLst/>
          </a:prstGeom>
          <a:noFill/>
        </p:spPr>
      </p:pic>
      <p:pic>
        <p:nvPicPr>
          <p:cNvPr id="1028" name="Picture 4" descr="C:\Users\Mª Angels\Desktop\UPA\EREPA\FI DE CURS 2023-2024\DIMENSIONS\Fraternitat.png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223792" y="1562688"/>
            <a:ext cx="2459836" cy="2550627"/>
          </a:xfrm>
          <a:prstGeom prst="rect">
            <a:avLst/>
          </a:prstGeom>
          <a:noFill/>
        </p:spPr>
      </p:pic>
      <p:pic>
        <p:nvPicPr>
          <p:cNvPr id="1029" name="Picture 5" descr="C:\Users\Mª Angels\Desktop\UPA\EREPA\FI DE CURS 2023-2024\DIMENSIONS\Pregaria.pn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589909" y="1571087"/>
            <a:ext cx="2459836" cy="2534438"/>
          </a:xfrm>
          <a:prstGeom prst="rect">
            <a:avLst/>
          </a:prstGeom>
          <a:noFill/>
        </p:spPr>
      </p:pic>
      <p:pic>
        <p:nvPicPr>
          <p:cNvPr id="1030" name="Picture 6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6104772" y="4166483"/>
            <a:ext cx="2460976" cy="2533831"/>
          </a:xfrm>
          <a:prstGeom prst="rect">
            <a:avLst/>
          </a:prstGeom>
          <a:noFill/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5" descr="C:\Users\Mª Angels\Desktop\UPA\EREPA\FI DE CURS 2023-2024\DIMENSIONS\Pregaria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1438630" cy="1669250"/>
          </a:xfrm>
          <a:prstGeom prst="rect">
            <a:avLst/>
          </a:prstGeom>
          <a:noFill/>
        </p:spPr>
      </p:pic>
      <p:sp>
        <p:nvSpPr>
          <p:cNvPr id="5" name="4 CuadroTexto"/>
          <p:cNvSpPr txBox="1"/>
          <p:nvPr/>
        </p:nvSpPr>
        <p:spPr>
          <a:xfrm>
            <a:off x="3667108" y="285728"/>
            <a:ext cx="6643734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/>
              <a:t>CELEBRACIÓ, PREGÀRIA</a:t>
            </a:r>
          </a:p>
          <a:p>
            <a:pPr algn="ctr"/>
            <a:endParaRPr lang="ca-ES" sz="4400" b="1" dirty="0"/>
          </a:p>
        </p:txBody>
      </p:sp>
      <p:sp>
        <p:nvSpPr>
          <p:cNvPr id="2" name="CuadroTexto 1">
            <a:extLst>
              <a:ext uri="{FF2B5EF4-FFF2-40B4-BE49-F238E27FC236}">
                <a16:creationId xmlns:a16="http://schemas.microsoft.com/office/drawing/2014/main" xmlns="" id="{F2479B4D-D804-354B-71C1-3FD374C39240}"/>
              </a:ext>
            </a:extLst>
          </p:cNvPr>
          <p:cNvSpPr txBox="1"/>
          <p:nvPr/>
        </p:nvSpPr>
        <p:spPr>
          <a:xfrm>
            <a:off x="335360" y="2060848"/>
            <a:ext cx="11377264" cy="430887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endParaRPr lang="ca-ES" dirty="0"/>
          </a:p>
          <a:p>
            <a:pPr algn="ctr"/>
            <a:endParaRPr lang="ca-ES" dirty="0"/>
          </a:p>
          <a:p>
            <a:pPr algn="ctr"/>
            <a:r>
              <a:rPr lang="ca-ES" u="sng" dirty="0">
                <a:solidFill>
                  <a:srgbClr val="0070C0"/>
                </a:solidFill>
              </a:rPr>
              <a:t>  </a:t>
            </a:r>
            <a:r>
              <a:rPr lang="ca-ES" sz="4400" b="1" u="sng" dirty="0">
                <a:solidFill>
                  <a:srgbClr val="0070C0"/>
                </a:solidFill>
              </a:rPr>
              <a:t>GRUPS  I  PERSONES</a:t>
            </a:r>
          </a:p>
          <a:p>
            <a:pPr algn="ctr"/>
            <a:r>
              <a:rPr lang="ca-ES" sz="4400" b="1" u="sng" dirty="0">
                <a:solidFill>
                  <a:srgbClr val="0070C0"/>
                </a:solidFill>
              </a:rPr>
              <a:t> </a:t>
            </a:r>
          </a:p>
          <a:p>
            <a:r>
              <a:rPr lang="ca-ES" sz="4400" b="1" dirty="0">
                <a:solidFill>
                  <a:srgbClr val="0070C0"/>
                </a:solidFill>
              </a:rPr>
              <a:t>- Equip de Preveres i Animadora de comunitat</a:t>
            </a:r>
          </a:p>
          <a:p>
            <a:r>
              <a:rPr lang="ca-ES" sz="4400" b="1" dirty="0">
                <a:solidFill>
                  <a:srgbClr val="0070C0"/>
                </a:solidFill>
              </a:rPr>
              <a:t>- Espai Orant</a:t>
            </a:r>
          </a:p>
          <a:p>
            <a:r>
              <a:rPr lang="ca-ES" sz="4400" b="1" dirty="0">
                <a:solidFill>
                  <a:srgbClr val="0070C0"/>
                </a:solidFill>
              </a:rPr>
              <a:t>- Apostolat Divina Misericòrdia</a:t>
            </a:r>
          </a:p>
          <a:p>
            <a:endParaRPr lang="ca-ES" b="1" dirty="0">
              <a:solidFill>
                <a:srgbClr val="0070C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147752366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5" descr="C:\Users\Mª Angels\Desktop\UPA\EREPA\FI DE CURS 2023-2024\DIMENSIONS\Pregaria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1438630" cy="1669250"/>
          </a:xfrm>
          <a:prstGeom prst="rect">
            <a:avLst/>
          </a:prstGeom>
          <a:noFill/>
        </p:spPr>
      </p:pic>
      <p:sp>
        <p:nvSpPr>
          <p:cNvPr id="6" name="5 CuadroTexto"/>
          <p:cNvSpPr txBox="1"/>
          <p:nvPr/>
        </p:nvSpPr>
        <p:spPr>
          <a:xfrm>
            <a:off x="1452530" y="214290"/>
            <a:ext cx="10525156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Equip de preveres i Animadora de comunitat</a:t>
            </a:r>
          </a:p>
        </p:txBody>
      </p:sp>
      <p:pic>
        <p:nvPicPr>
          <p:cNvPr id="7" name="Picture 5" descr="C:\Users\Mª Angels\Desktop\Mossen prat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38150" y="2714620"/>
            <a:ext cx="2736304" cy="3414819"/>
          </a:xfrm>
          <a:prstGeom prst="rect">
            <a:avLst/>
          </a:prstGeom>
          <a:noFill/>
        </p:spPr>
      </p:pic>
      <p:pic>
        <p:nvPicPr>
          <p:cNvPr id="8" name="Imagen 2">
            <a:extLst>
              <a:ext uri="{FF2B5EF4-FFF2-40B4-BE49-F238E27FC236}">
                <a16:creationId xmlns:a16="http://schemas.microsoft.com/office/drawing/2014/main" xmlns="" id="{A1FD978A-2A54-A073-41F8-4F7945B4E0CB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4667240" y="2643182"/>
            <a:ext cx="2571768" cy="3560781"/>
          </a:xfrm>
          <a:prstGeom prst="rect">
            <a:avLst/>
          </a:prstGeom>
        </p:spPr>
      </p:pic>
      <p:pic>
        <p:nvPicPr>
          <p:cNvPr id="1026" name="Picture 2" descr="C:\Users\Mª Angels\Downloads\Gemma-3.jp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8239140" y="2643182"/>
            <a:ext cx="3412066" cy="3500462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xmlns="" val="147752366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5" descr="C:\Users\Mª Angels\Desktop\UPA\EREPA\FI DE CURS 2023-2024\DIMENSIONS\Pregaria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1438630" cy="1669250"/>
          </a:xfrm>
          <a:prstGeom prst="rect">
            <a:avLst/>
          </a:prstGeom>
          <a:noFill/>
        </p:spPr>
      </p:pic>
      <p:sp>
        <p:nvSpPr>
          <p:cNvPr id="6" name="5 CuadroTexto"/>
          <p:cNvSpPr txBox="1"/>
          <p:nvPr/>
        </p:nvSpPr>
        <p:spPr>
          <a:xfrm rot="10800000" flipV="1">
            <a:off x="0" y="-1318203"/>
            <a:ext cx="5879976" cy="68634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ca-ES" sz="4400" b="1" dirty="0">
              <a:solidFill>
                <a:srgbClr val="00B050"/>
              </a:solidFill>
            </a:endParaRPr>
          </a:p>
          <a:p>
            <a:endParaRPr lang="ca-ES" sz="4400" b="1" dirty="0">
              <a:solidFill>
                <a:srgbClr val="00B050"/>
              </a:solidFill>
            </a:endParaRPr>
          </a:p>
          <a:p>
            <a:endParaRPr lang="ca-ES" sz="4400" b="1" dirty="0">
              <a:solidFill>
                <a:srgbClr val="00B050"/>
              </a:solidFill>
            </a:endParaRPr>
          </a:p>
          <a:p>
            <a:endParaRPr lang="ca-ES" sz="4400" b="1" dirty="0">
              <a:solidFill>
                <a:srgbClr val="00B050"/>
              </a:solidFill>
            </a:endParaRPr>
          </a:p>
          <a:p>
            <a:endParaRPr lang="ca-ES" sz="4400" b="1" dirty="0">
              <a:solidFill>
                <a:srgbClr val="00B050"/>
              </a:solidFill>
            </a:endParaRPr>
          </a:p>
          <a:p>
            <a:r>
              <a:rPr lang="ca-ES" sz="4400" b="1" dirty="0">
                <a:solidFill>
                  <a:srgbClr val="00B050"/>
                </a:solidFill>
              </a:rPr>
              <a:t>Mn. </a:t>
            </a:r>
            <a:r>
              <a:rPr lang="ca-ES" sz="4400" b="1" dirty="0" err="1">
                <a:solidFill>
                  <a:srgbClr val="00B050"/>
                </a:solidFill>
              </a:rPr>
              <a:t>Norberto</a:t>
            </a:r>
            <a:r>
              <a:rPr lang="ca-ES" sz="4400" b="1" dirty="0">
                <a:solidFill>
                  <a:srgbClr val="00B050"/>
                </a:solidFill>
              </a:rPr>
              <a:t> va acabar el seu servei a la nostra Unitat Pastoral i  tornà al seu país </a:t>
            </a:r>
          </a:p>
          <a:p>
            <a:r>
              <a:rPr lang="ca-ES" sz="4400" b="1" dirty="0">
                <a:solidFill>
                  <a:srgbClr val="00B050"/>
                </a:solidFill>
              </a:rPr>
              <a:t>( Guinea Equatorial)</a:t>
            </a:r>
          </a:p>
        </p:txBody>
      </p:sp>
      <p:pic>
        <p:nvPicPr>
          <p:cNvPr id="54274" name="Picture 2" descr="C:\Users\Mª Angels\Downloads\Mn-Norberto-a-Maria-Magdalena-6-de-nov-2022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436852" y="1093885"/>
            <a:ext cx="4699707" cy="5859921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xmlns="" val="147752366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3381356" y="0"/>
            <a:ext cx="6643734" cy="21236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70C0"/>
                </a:solidFill>
              </a:rPr>
              <a:t>Espai Orant</a:t>
            </a:r>
          </a:p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B050"/>
                </a:solidFill>
                <a:ea typeface="Arial Unicode MS" pitchFamily="34" charset="-128"/>
                <a:cs typeface="Arial Unicode MS" pitchFamily="34" charset="-128"/>
              </a:rPr>
              <a:t>OBJECTIU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pic>
        <p:nvPicPr>
          <p:cNvPr id="8" name="Picture 5" descr="C:\Users\Mª Angels\Desktop\UPA\EREPA\FI DE CURS 2023-2024\DIMENSIONS\Pregaria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1438630" cy="1669250"/>
          </a:xfrm>
          <a:prstGeom prst="rect">
            <a:avLst/>
          </a:prstGeom>
          <a:noFill/>
        </p:spPr>
      </p:pic>
      <p:sp>
        <p:nvSpPr>
          <p:cNvPr id="9" name="CuadroTexto 1">
            <a:extLst>
              <a:ext uri="{FF2B5EF4-FFF2-40B4-BE49-F238E27FC236}">
                <a16:creationId xmlns:a16="http://schemas.microsoft.com/office/drawing/2014/main" xmlns="" id="{F2479B4D-D804-354B-71C1-3FD374C39240}"/>
              </a:ext>
            </a:extLst>
          </p:cNvPr>
          <p:cNvSpPr txBox="1"/>
          <p:nvPr/>
        </p:nvSpPr>
        <p:spPr>
          <a:xfrm>
            <a:off x="551384" y="2214554"/>
            <a:ext cx="11089232" cy="276691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endParaRPr lang="ca-ES" sz="4000" i="1" dirty="0"/>
          </a:p>
          <a:p>
            <a:pPr algn="just">
              <a:lnSpc>
                <a:spcPct val="150000"/>
              </a:lnSpc>
            </a:pPr>
            <a:r>
              <a:rPr lang="ca-ES" sz="4000" b="1" dirty="0"/>
              <a:t>Pregar per la renovació pastoral de la nostra unitat pastoral Pilar-Magdalena.</a:t>
            </a:r>
          </a:p>
        </p:txBody>
      </p:sp>
    </p:spTree>
    <p:extLst>
      <p:ext uri="{BB962C8B-B14F-4D97-AF65-F5344CB8AC3E}">
        <p14:creationId xmlns:p14="http://schemas.microsoft.com/office/powerpoint/2010/main" xmlns="" val="3730154884"/>
      </p:ext>
    </p:extLst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1738282" y="0"/>
            <a:ext cx="8286808" cy="201869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70C0"/>
                </a:solidFill>
              </a:rPr>
              <a:t>Espai Orant</a:t>
            </a:r>
          </a:p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B050"/>
                </a:solidFill>
                <a:ea typeface="Arial Unicode MS" pitchFamily="34" charset="-128"/>
                <a:cs typeface="Arial Unicode MS" pitchFamily="34" charset="-128"/>
              </a:rPr>
              <a:t> Activitats i accions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10" name="9 CuadroTexto"/>
          <p:cNvSpPr txBox="1"/>
          <p:nvPr/>
        </p:nvSpPr>
        <p:spPr>
          <a:xfrm>
            <a:off x="452398" y="2000240"/>
            <a:ext cx="10858576" cy="461357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50000"/>
              </a:lnSpc>
              <a:buFont typeface="Arial" pitchFamily="34" charset="0"/>
              <a:buChar char="•"/>
            </a:pPr>
            <a:r>
              <a:rPr lang="ca-ES" sz="4000" dirty="0"/>
              <a:t> </a:t>
            </a:r>
            <a:r>
              <a:rPr lang="ca-ES" sz="4000" b="1" dirty="0"/>
              <a:t>Cada dilluns a les 19:45, alternant :</a:t>
            </a:r>
          </a:p>
          <a:p>
            <a:pPr>
              <a:lnSpc>
                <a:spcPct val="150000"/>
              </a:lnSpc>
            </a:pPr>
            <a:r>
              <a:rPr lang="ca-ES" sz="4000" b="1" dirty="0"/>
              <a:t>	Pregària meditació </a:t>
            </a:r>
          </a:p>
          <a:p>
            <a:pPr>
              <a:lnSpc>
                <a:spcPct val="150000"/>
              </a:lnSpc>
            </a:pPr>
            <a:r>
              <a:rPr lang="ca-ES" sz="4000" b="1" dirty="0"/>
              <a:t>	Adoració</a:t>
            </a:r>
          </a:p>
          <a:p>
            <a:pPr>
              <a:lnSpc>
                <a:spcPct val="150000"/>
              </a:lnSpc>
            </a:pPr>
            <a:r>
              <a:rPr lang="ca-ES" sz="4000" b="1" dirty="0"/>
              <a:t>	Rosari, vespres</a:t>
            </a:r>
          </a:p>
          <a:p>
            <a:pPr>
              <a:lnSpc>
                <a:spcPct val="150000"/>
              </a:lnSpc>
            </a:pPr>
            <a:r>
              <a:rPr lang="ca-ES" sz="4000" b="1" dirty="0"/>
              <a:t>	Pregària a l’estil de </a:t>
            </a:r>
            <a:r>
              <a:rPr lang="ca-ES" sz="4000" b="1" dirty="0" err="1"/>
              <a:t>Taizè</a:t>
            </a:r>
            <a:endParaRPr lang="ca-ES" sz="4000" b="1" dirty="0"/>
          </a:p>
        </p:txBody>
      </p:sp>
      <p:pic>
        <p:nvPicPr>
          <p:cNvPr id="8" name="Picture 5" descr="C:\Users\Mª Angels\Desktop\UPA\EREPA\FI DE CURS 2023-2024\DIMENSIONS\Pregaria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1438630" cy="166925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xmlns="" val="3730154884"/>
      </p:ext>
    </p:extLst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1738282" y="0"/>
            <a:ext cx="8286808" cy="10030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70C0"/>
                </a:solidFill>
              </a:rPr>
              <a:t>Espai Orant</a:t>
            </a:r>
            <a:endParaRPr lang="ca-ES" sz="4400" b="1" i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pic>
        <p:nvPicPr>
          <p:cNvPr id="8" name="Picture 5" descr="C:\Users\Mª Angels\Desktop\UPA\EREPA\FI DE CURS 2023-2024\DIMENSIONS\Pregaria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1438630" cy="1669250"/>
          </a:xfrm>
          <a:prstGeom prst="rect">
            <a:avLst/>
          </a:prstGeom>
          <a:noFill/>
        </p:spPr>
      </p:pic>
      <p:pic>
        <p:nvPicPr>
          <p:cNvPr id="58370" name="Picture 2" descr="C:\Users\Mª Angels\Desktop\Captura de pantalla 2025-05-28 181610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07368" y="1723376"/>
            <a:ext cx="2970028" cy="5134624"/>
          </a:xfrm>
          <a:prstGeom prst="rect">
            <a:avLst/>
          </a:prstGeom>
          <a:noFill/>
        </p:spPr>
      </p:pic>
      <p:pic>
        <p:nvPicPr>
          <p:cNvPr id="2" name="Picture 2" descr="C:\Users\Mª Angels\Desktop\Captura de pantalla 2025-05-28 181249.jpg">
            <a:extLst>
              <a:ext uri="{FF2B5EF4-FFF2-40B4-BE49-F238E27FC236}">
                <a16:creationId xmlns:a16="http://schemas.microsoft.com/office/drawing/2014/main" xmlns="" id="{0D08E4CF-F6EA-AAD0-146B-6572222B718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3935760" y="1147494"/>
            <a:ext cx="3069124" cy="5572164"/>
          </a:xfrm>
          <a:prstGeom prst="rect">
            <a:avLst/>
          </a:prstGeom>
          <a:noFill/>
        </p:spPr>
      </p:pic>
      <p:pic>
        <p:nvPicPr>
          <p:cNvPr id="59395" name="Picture 3">
            <a:extLst>
              <a:ext uri="{FF2B5EF4-FFF2-40B4-BE49-F238E27FC236}">
                <a16:creationId xmlns:a16="http://schemas.microsoft.com/office/drawing/2014/main" xmlns="" id="{01901CB6-19D8-7791-E1AE-0C32623BF9D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7551210" y="2204864"/>
            <a:ext cx="4490890" cy="419149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xmlns="" val="3730154884"/>
      </p:ext>
    </p:extLst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Apostolat de la Divina Misericòrdia 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OBJECTIU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8" name="Picture 5" descr="C:\Users\Mª Angels\Desktop\UPA\EREPA\FI DE CURS 2023-2024\DIMENSIONS\Pregaria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38084" y="0"/>
            <a:ext cx="2000264" cy="2060928"/>
          </a:xfrm>
          <a:prstGeom prst="rect">
            <a:avLst/>
          </a:prstGeom>
          <a:noFill/>
        </p:spPr>
      </p:pic>
      <p:sp>
        <p:nvSpPr>
          <p:cNvPr id="7" name="CuadroTexto 1">
            <a:extLst>
              <a:ext uri="{FF2B5EF4-FFF2-40B4-BE49-F238E27FC236}">
                <a16:creationId xmlns:a16="http://schemas.microsoft.com/office/drawing/2014/main" xmlns="" id="{F2479B4D-D804-354B-71C1-3FD374C39240}"/>
              </a:ext>
            </a:extLst>
          </p:cNvPr>
          <p:cNvSpPr txBox="1"/>
          <p:nvPr/>
        </p:nvSpPr>
        <p:spPr>
          <a:xfrm>
            <a:off x="335360" y="2214554"/>
            <a:ext cx="11449272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ca-ES" sz="4000" b="1" dirty="0"/>
              <a:t>Divulgar la devoció a la Divina Misericòrdia, i donar suport a les actuacions de tots els grups del nostre Bisbat, per mitjà de l'oració</a:t>
            </a:r>
          </a:p>
        </p:txBody>
      </p:sp>
    </p:spTree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Apostolat de la Divina Misericòrdia: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  <a:ea typeface="Arial Unicode MS" pitchFamily="34" charset="-128"/>
                <a:cs typeface="Arial Unicode MS" pitchFamily="34" charset="-128"/>
              </a:rPr>
              <a:t>Activitats i accions </a:t>
            </a:r>
            <a:r>
              <a:rPr lang="ca-ES" sz="4400" b="1" dirty="0">
                <a:solidFill>
                  <a:srgbClr val="0070C0"/>
                </a:solidFill>
              </a:rPr>
              <a:t> 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8" name="Picture 5" descr="C:\Users\Mª Angels\Desktop\UPA\EREPA\FI DE CURS 2023-2024\DIMENSIONS\Pregaria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66646" y="0"/>
            <a:ext cx="2000264" cy="2060928"/>
          </a:xfrm>
          <a:prstGeom prst="rect">
            <a:avLst/>
          </a:prstGeom>
          <a:noFill/>
        </p:spPr>
      </p:pic>
      <p:sp>
        <p:nvSpPr>
          <p:cNvPr id="7" name="6 CuadroTexto"/>
          <p:cNvSpPr txBox="1"/>
          <p:nvPr/>
        </p:nvSpPr>
        <p:spPr>
          <a:xfrm>
            <a:off x="523836" y="1857364"/>
            <a:ext cx="10858576" cy="48013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dirty="0"/>
              <a:t> </a:t>
            </a:r>
            <a:r>
              <a:rPr lang="ca-ES" sz="3600" b="1" dirty="0"/>
              <a:t>Cada divendres Adoració i res de la Coroneta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Tridu de la Divina Misericòrdia</a:t>
            </a:r>
          </a:p>
          <a:p>
            <a:pPr algn="just">
              <a:buFont typeface="Arial" pitchFamily="34" charset="0"/>
              <a:buChar char="•"/>
            </a:pPr>
            <a:r>
              <a:rPr lang="ca-ES" sz="3600" b="1" dirty="0"/>
              <a:t> Celebració de la festa de la Divina Misericòrdia a la Catedral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Celebració de la Festivitat de Sta. Faustina</a:t>
            </a:r>
          </a:p>
          <a:p>
            <a:pPr algn="just">
              <a:buFont typeface="Arial" pitchFamily="34" charset="0"/>
              <a:buChar char="•"/>
            </a:pPr>
            <a:r>
              <a:rPr lang="ca-ES" sz="3600" b="1" dirty="0"/>
              <a:t> Participació a la trobada nacional de la Divina Misericòrdia</a:t>
            </a:r>
            <a:endParaRPr lang="ca-ES" sz="4400" b="1" dirty="0"/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Apostolat de la Divina Misericòrdia</a:t>
            </a:r>
          </a:p>
          <a:p>
            <a:pPr algn="ctr"/>
            <a:r>
              <a:rPr lang="ca-ES" sz="4400" b="1" dirty="0">
                <a:solidFill>
                  <a:srgbClr val="0070C0"/>
                </a:solidFill>
              </a:rPr>
              <a:t> 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8" name="Picture 5" descr="C:\Users\Mª Angels\Desktop\UPA\EREPA\FI DE CURS 2023-2024\DIMENSIONS\Pregaria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38084" y="0"/>
            <a:ext cx="2000264" cy="2060928"/>
          </a:xfrm>
          <a:prstGeom prst="rect">
            <a:avLst/>
          </a:prstGeom>
          <a:noFill/>
        </p:spPr>
      </p:pic>
      <p:pic>
        <p:nvPicPr>
          <p:cNvPr id="1026" name="Picture 2" descr="C:\Users\Mª Angels\Desktop\UPA\EREPA\FI DE CURS 2024-2025\Adoració i Divina Misericòrdia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744071" y="1628800"/>
            <a:ext cx="5356855" cy="3146283"/>
          </a:xfrm>
          <a:prstGeom prst="rect">
            <a:avLst/>
          </a:prstGeom>
          <a:noFill/>
        </p:spPr>
      </p:pic>
      <p:pic>
        <p:nvPicPr>
          <p:cNvPr id="112642" name="Picture 2" descr="C:\Users\Mª Angels\Downloads\Divina misericordia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19336" y="2996952"/>
            <a:ext cx="6489053" cy="3603054"/>
          </a:xfrm>
          <a:prstGeom prst="rect">
            <a:avLst/>
          </a:prstGeom>
          <a:noFill/>
        </p:spPr>
      </p:pic>
    </p:spTree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Pregària: </a:t>
            </a:r>
            <a:r>
              <a:rPr lang="ca-ES" sz="4400" b="1" i="1" dirty="0">
                <a:solidFill>
                  <a:srgbClr val="00B050"/>
                </a:solidFill>
              </a:rPr>
              <a:t>Altres</a:t>
            </a:r>
            <a:r>
              <a:rPr lang="ca-ES" sz="4400" b="1" dirty="0">
                <a:solidFill>
                  <a:srgbClr val="0070C0"/>
                </a:solidFill>
              </a:rPr>
              <a:t> </a:t>
            </a:r>
            <a:r>
              <a:rPr lang="ca-ES" sz="4400" b="1" dirty="0">
                <a:solidFill>
                  <a:srgbClr val="00B050"/>
                </a:solidFill>
                <a:ea typeface="Arial Unicode MS" pitchFamily="34" charset="-128"/>
              </a:rPr>
              <a:t>a</a:t>
            </a:r>
            <a:r>
              <a:rPr lang="ca-ES" sz="4400" b="1" dirty="0">
                <a:solidFill>
                  <a:srgbClr val="00B050"/>
                </a:solidFill>
                <a:ea typeface="Arial Unicode MS" pitchFamily="34" charset="-128"/>
                <a:cs typeface="Arial Unicode MS" pitchFamily="34" charset="-128"/>
              </a:rPr>
              <a:t>ctivitats i accions </a:t>
            </a:r>
            <a:r>
              <a:rPr lang="ca-ES" sz="4400" b="1" dirty="0">
                <a:solidFill>
                  <a:srgbClr val="0070C0"/>
                </a:solidFill>
              </a:rPr>
              <a:t> 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8" name="Picture 5" descr="C:\Users\Mª Angels\Desktop\UPA\EREPA\FI DE CURS 2023-2024\DIMENSIONS\Pregaria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09522" y="0"/>
            <a:ext cx="1928826" cy="1987323"/>
          </a:xfrm>
          <a:prstGeom prst="rect">
            <a:avLst/>
          </a:prstGeom>
          <a:noFill/>
        </p:spPr>
      </p:pic>
      <p:sp>
        <p:nvSpPr>
          <p:cNvPr id="9" name="8 CuadroTexto"/>
          <p:cNvSpPr txBox="1"/>
          <p:nvPr/>
        </p:nvSpPr>
        <p:spPr>
          <a:xfrm>
            <a:off x="238084" y="1928802"/>
            <a:ext cx="11834580" cy="507831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pt-BR" sz="3600" dirty="0"/>
              <a:t> </a:t>
            </a:r>
            <a:r>
              <a:rPr lang="ca-ES" sz="3600" b="1" dirty="0" smtClean="0"/>
              <a:t>4a </a:t>
            </a:r>
            <a:r>
              <a:rPr lang="ca-ES" sz="3600" b="1" dirty="0"/>
              <a:t>Edició del concert “Celebrem la vida, Ell és la nostra Esperança”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Cerimònia anual de record i pregària, per les persones    difuntes de la nostra comunitat parroquial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Participem a les 24 hores per al Senyor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Vetlla de pregària pel Papa Francesc	</a:t>
            </a:r>
          </a:p>
        </p:txBody>
      </p:sp>
    </p:spTree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8" name="Picture 5" descr="C:\Users\Mª Angels\Desktop\UPA\EREPA\FI DE CURS 2023-2024\DIMENSIONS\Pregaria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38084" y="0"/>
            <a:ext cx="2000264" cy="2060928"/>
          </a:xfrm>
          <a:prstGeom prst="rect">
            <a:avLst/>
          </a:prstGeom>
          <a:noFill/>
        </p:spPr>
      </p:pic>
      <p:pic>
        <p:nvPicPr>
          <p:cNvPr id="48130" name="Picture 2" descr="C:\Users\Mª Angels\Downloads\vISTA GENERAL 2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91344" y="3068960"/>
            <a:ext cx="6783500" cy="3718806"/>
          </a:xfrm>
          <a:prstGeom prst="rect">
            <a:avLst/>
          </a:prstGeom>
          <a:noFill/>
        </p:spPr>
      </p:pic>
      <p:pic>
        <p:nvPicPr>
          <p:cNvPr id="2" name="Picture 2" descr="https://upapilarmagdalena.org/wp-content/uploads/2025/03/20250329_170441.jpg">
            <a:extLst>
              <a:ext uri="{FF2B5EF4-FFF2-40B4-BE49-F238E27FC236}">
                <a16:creationId xmlns:a16="http://schemas.microsoft.com/office/drawing/2014/main" xmlns="" id="{27BF956A-A5DA-8487-1D3F-AA9255B1113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7129353" y="476672"/>
            <a:ext cx="4871303" cy="3608972"/>
          </a:xfrm>
          <a:prstGeom prst="rect">
            <a:avLst/>
          </a:prstGeom>
          <a:noFill/>
        </p:spPr>
      </p:pic>
      <p:sp>
        <p:nvSpPr>
          <p:cNvPr id="4" name="CuadroTexto 3">
            <a:extLst>
              <a:ext uri="{FF2B5EF4-FFF2-40B4-BE49-F238E27FC236}">
                <a16:creationId xmlns:a16="http://schemas.microsoft.com/office/drawing/2014/main" xmlns="" id="{ADC7F83A-47B0-8F62-F8B5-33A35DA84B79}"/>
              </a:ext>
            </a:extLst>
          </p:cNvPr>
          <p:cNvSpPr txBox="1"/>
          <p:nvPr/>
        </p:nvSpPr>
        <p:spPr>
          <a:xfrm>
            <a:off x="36834" y="2060928"/>
            <a:ext cx="6635229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ca-ES" sz="2400" b="1" dirty="0">
                <a:solidFill>
                  <a:srgbClr val="0070C0"/>
                </a:solidFill>
              </a:rPr>
              <a:t>4a Edició del concert “ Celebrem la vida, Ell és la nostra Esperança “</a:t>
            </a:r>
          </a:p>
        </p:txBody>
      </p:sp>
      <p:sp>
        <p:nvSpPr>
          <p:cNvPr id="7" name="CuadroTexto 6">
            <a:extLst>
              <a:ext uri="{FF2B5EF4-FFF2-40B4-BE49-F238E27FC236}">
                <a16:creationId xmlns:a16="http://schemas.microsoft.com/office/drawing/2014/main" xmlns="" id="{FEC5175F-A7E0-22EA-DDA7-26D610590141}"/>
              </a:ext>
            </a:extLst>
          </p:cNvPr>
          <p:cNvSpPr txBox="1"/>
          <p:nvPr/>
        </p:nvSpPr>
        <p:spPr>
          <a:xfrm rot="10800000" flipV="1">
            <a:off x="7536160" y="3224858"/>
            <a:ext cx="4655840" cy="206210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endParaRPr lang="ca-ES" sz="1800" b="1" dirty="0">
              <a:solidFill>
                <a:srgbClr val="0070C0"/>
              </a:solidFill>
            </a:endParaRPr>
          </a:p>
          <a:p>
            <a:pPr algn="ctr"/>
            <a:endParaRPr lang="ca-ES" b="1" dirty="0">
              <a:solidFill>
                <a:srgbClr val="0070C0"/>
              </a:solidFill>
            </a:endParaRPr>
          </a:p>
          <a:p>
            <a:pPr algn="ctr"/>
            <a:endParaRPr lang="ca-ES" sz="1800" b="1" dirty="0">
              <a:solidFill>
                <a:srgbClr val="0070C0"/>
              </a:solidFill>
            </a:endParaRPr>
          </a:p>
          <a:p>
            <a:pPr algn="ctr"/>
            <a:endParaRPr lang="ca-ES" b="1" dirty="0">
              <a:solidFill>
                <a:srgbClr val="0070C0"/>
              </a:solidFill>
            </a:endParaRPr>
          </a:p>
          <a:p>
            <a:pPr algn="ctr"/>
            <a:r>
              <a:rPr lang="ca-ES" sz="2800" b="1" dirty="0">
                <a:solidFill>
                  <a:srgbClr val="0070C0"/>
                </a:solidFill>
              </a:rPr>
              <a:t>Participació a  “24 hores per al Senyor”</a:t>
            </a:r>
            <a:endParaRPr lang="ca-ES" sz="1800" b="1" dirty="0">
              <a:solidFill>
                <a:srgbClr val="0070C0"/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666976" y="428604"/>
            <a:ext cx="8424936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6000" b="1" dirty="0">
                <a:solidFill>
                  <a:srgbClr val="0070C0"/>
                </a:solidFill>
              </a:rPr>
              <a:t>Formació</a:t>
            </a:r>
          </a:p>
        </p:txBody>
      </p:sp>
      <p:pic>
        <p:nvPicPr>
          <p:cNvPr id="4" name="Picture 3" descr="C:\Users\Mª Angels\Desktop\UPA\EREPA\FI DE CURS 2023-2024\DIMENSIONS\Formacio.png">
            <a:extLst>
              <a:ext uri="{FF2B5EF4-FFF2-40B4-BE49-F238E27FC236}">
                <a16:creationId xmlns:a16="http://schemas.microsoft.com/office/drawing/2014/main" xmlns="" id="{BA1B90CD-07A4-243B-1007-C905399E68C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2071702" cy="2133544"/>
          </a:xfrm>
          <a:prstGeom prst="rect">
            <a:avLst/>
          </a:prstGeom>
          <a:noFill/>
        </p:spPr>
      </p:pic>
      <p:sp>
        <p:nvSpPr>
          <p:cNvPr id="6" name="CuadroTexto 1">
            <a:extLst>
              <a:ext uri="{FF2B5EF4-FFF2-40B4-BE49-F238E27FC236}">
                <a16:creationId xmlns:a16="http://schemas.microsoft.com/office/drawing/2014/main" xmlns="" id="{F2479B4D-D804-354B-71C1-3FD374C39240}"/>
              </a:ext>
            </a:extLst>
          </p:cNvPr>
          <p:cNvSpPr txBox="1"/>
          <p:nvPr/>
        </p:nvSpPr>
        <p:spPr>
          <a:xfrm>
            <a:off x="380960" y="2214554"/>
            <a:ext cx="11188788" cy="44012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Arial" pitchFamily="34" charset="0"/>
              <a:buChar char="•"/>
            </a:pPr>
            <a:r>
              <a:rPr lang="ca-ES" sz="4000" dirty="0"/>
              <a:t> </a:t>
            </a:r>
            <a:r>
              <a:rPr lang="ca-ES" sz="4000" b="1" dirty="0"/>
              <a:t>Catequesi d’infants i adolescents</a:t>
            </a:r>
          </a:p>
          <a:p>
            <a:pPr>
              <a:buFont typeface="Arial" pitchFamily="34" charset="0"/>
              <a:buChar char="•"/>
            </a:pPr>
            <a:r>
              <a:rPr lang="ca-ES" sz="4000" b="1" dirty="0"/>
              <a:t> Grup de renovació</a:t>
            </a:r>
          </a:p>
          <a:p>
            <a:pPr>
              <a:buFont typeface="Arial" pitchFamily="34" charset="0"/>
              <a:buChar char="•"/>
            </a:pPr>
            <a:r>
              <a:rPr lang="ca-ES" sz="4000" b="1" dirty="0"/>
              <a:t> Grups de Revisió de Vida:</a:t>
            </a:r>
          </a:p>
          <a:p>
            <a:r>
              <a:rPr lang="ca-ES" sz="4000" b="1" dirty="0"/>
              <a:t>			- Grup de joves I   (18-19 anys)</a:t>
            </a:r>
          </a:p>
          <a:p>
            <a:r>
              <a:rPr lang="ca-ES" sz="4000" b="1" dirty="0"/>
              <a:t>			- Grup de joves II  ( 19-26 anys)</a:t>
            </a:r>
          </a:p>
          <a:p>
            <a:r>
              <a:rPr lang="ca-ES" sz="4000" b="1" dirty="0"/>
              <a:t>			- Adults                   (30 -50 anys)</a:t>
            </a:r>
          </a:p>
          <a:p>
            <a:pPr>
              <a:buFont typeface="Arial" pitchFamily="34" charset="0"/>
              <a:buChar char="•"/>
            </a:pPr>
            <a:r>
              <a:rPr lang="ca-ES" sz="4000" b="1" dirty="0"/>
              <a:t> 2 Grups de Jesús</a:t>
            </a:r>
          </a:p>
        </p:txBody>
      </p:sp>
    </p:spTree>
    <p:extLst>
      <p:ext uri="{BB962C8B-B14F-4D97-AF65-F5344CB8AC3E}">
        <p14:creationId xmlns:p14="http://schemas.microsoft.com/office/powerpoint/2010/main" xmlns="" val="844300943"/>
      </p:ext>
    </p:extLst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C:\Users\Mª Angels\Desktop\UPA\EREPA\FI DE CURS 2023-2024\DIMENSIONS\Formacio.png">
            <a:extLst>
              <a:ext uri="{FF2B5EF4-FFF2-40B4-BE49-F238E27FC236}">
                <a16:creationId xmlns:a16="http://schemas.microsoft.com/office/drawing/2014/main" xmlns="" id="{BA1B90CD-07A4-243B-1007-C905399E68C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2071702" cy="2133544"/>
          </a:xfrm>
          <a:prstGeom prst="rect">
            <a:avLst/>
          </a:prstGeom>
          <a:noFill/>
        </p:spPr>
      </p:pic>
      <p:sp>
        <p:nvSpPr>
          <p:cNvPr id="6" name="CuadroTexto 1">
            <a:extLst>
              <a:ext uri="{FF2B5EF4-FFF2-40B4-BE49-F238E27FC236}">
                <a16:creationId xmlns:a16="http://schemas.microsoft.com/office/drawing/2014/main" xmlns="" id="{F2479B4D-D804-354B-71C1-3FD374C39240}"/>
              </a:ext>
            </a:extLst>
          </p:cNvPr>
          <p:cNvSpPr txBox="1"/>
          <p:nvPr/>
        </p:nvSpPr>
        <p:spPr>
          <a:xfrm>
            <a:off x="335360" y="2000240"/>
            <a:ext cx="11377264" cy="461357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endParaRPr lang="ca-ES" sz="4000" dirty="0"/>
          </a:p>
          <a:p>
            <a:pPr algn="just">
              <a:lnSpc>
                <a:spcPct val="150000"/>
              </a:lnSpc>
            </a:pPr>
            <a:r>
              <a:rPr lang="ca-ES" sz="4000" b="1" dirty="0"/>
              <a:t>Transmetre  la fe i facilitar que els  infants, adolescents, les seves famílies, els Catecúmens infants i també els joves en camí de la confirmació, s'acostin al Senyor</a:t>
            </a:r>
          </a:p>
        </p:txBody>
      </p:sp>
      <p:sp>
        <p:nvSpPr>
          <p:cNvPr id="7" name="6 CuadroTexto"/>
          <p:cNvSpPr txBox="1"/>
          <p:nvPr/>
        </p:nvSpPr>
        <p:spPr>
          <a:xfrm>
            <a:off x="2095472" y="28573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chemeClr val="accent1"/>
                </a:solidFill>
              </a:rPr>
              <a:t>Catequesi d’infants i adolescents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OBJECTIU</a:t>
            </a:r>
          </a:p>
        </p:txBody>
      </p:sp>
    </p:spTree>
    <p:extLst>
      <p:ext uri="{BB962C8B-B14F-4D97-AF65-F5344CB8AC3E}">
        <p14:creationId xmlns:p14="http://schemas.microsoft.com/office/powerpoint/2010/main" xmlns="" val="84430094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C:\Users\Mª Angels\Desktop\UPA\EREPA\FI DE CURS 2023-2024\DIMENSIONS\Formacio.png">
            <a:extLst>
              <a:ext uri="{FF2B5EF4-FFF2-40B4-BE49-F238E27FC236}">
                <a16:creationId xmlns:a16="http://schemas.microsoft.com/office/drawing/2014/main" xmlns="" id="{BA1B90CD-07A4-243B-1007-C905399E68C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2071702" cy="2133544"/>
          </a:xfrm>
          <a:prstGeom prst="rect">
            <a:avLst/>
          </a:prstGeom>
          <a:noFill/>
        </p:spPr>
      </p:pic>
      <p:sp>
        <p:nvSpPr>
          <p:cNvPr id="6" name="CuadroTexto 1">
            <a:extLst>
              <a:ext uri="{FF2B5EF4-FFF2-40B4-BE49-F238E27FC236}">
                <a16:creationId xmlns:a16="http://schemas.microsoft.com/office/drawing/2014/main" xmlns="" id="{F2479B4D-D804-354B-71C1-3FD374C39240}"/>
              </a:ext>
            </a:extLst>
          </p:cNvPr>
          <p:cNvSpPr txBox="1"/>
          <p:nvPr/>
        </p:nvSpPr>
        <p:spPr>
          <a:xfrm>
            <a:off x="263352" y="2000240"/>
            <a:ext cx="11593288" cy="461357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ca-ES" sz="4000" dirty="0"/>
              <a:t> 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4000" dirty="0"/>
              <a:t> </a:t>
            </a:r>
            <a:r>
              <a:rPr lang="ca-ES" sz="4000" b="1" dirty="0"/>
              <a:t>Sessions de catequesi cada dijous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4000" b="1" dirty="0"/>
              <a:t> Trobades en família ( 5 diumenges)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4000" b="1" dirty="0"/>
              <a:t> ORATORIS (escola de pregària mensuals)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4000" b="1" dirty="0"/>
              <a:t> Relats bíblics</a:t>
            </a:r>
          </a:p>
        </p:txBody>
      </p:sp>
      <p:sp>
        <p:nvSpPr>
          <p:cNvPr id="7" name="6 CuadroTexto"/>
          <p:cNvSpPr txBox="1"/>
          <p:nvPr/>
        </p:nvSpPr>
        <p:spPr>
          <a:xfrm>
            <a:off x="2095472" y="28573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chemeClr val="accent1"/>
                </a:solidFill>
              </a:rPr>
              <a:t>Catequesi d’infants i adolescents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Activitats i accions</a:t>
            </a:r>
          </a:p>
        </p:txBody>
      </p:sp>
    </p:spTree>
    <p:extLst>
      <p:ext uri="{BB962C8B-B14F-4D97-AF65-F5344CB8AC3E}">
        <p14:creationId xmlns:p14="http://schemas.microsoft.com/office/powerpoint/2010/main" xmlns="" val="84430094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C:\Users\Mª Angels\Desktop\UPA\EREPA\FI DE CURS 2023-2024\DIMENSIONS\Formacio.png">
            <a:extLst>
              <a:ext uri="{FF2B5EF4-FFF2-40B4-BE49-F238E27FC236}">
                <a16:creationId xmlns:a16="http://schemas.microsoft.com/office/drawing/2014/main" xmlns="" id="{BA1B90CD-07A4-243B-1007-C905399E68C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2071702" cy="2133544"/>
          </a:xfrm>
          <a:prstGeom prst="rect">
            <a:avLst/>
          </a:prstGeom>
          <a:noFill/>
        </p:spPr>
      </p:pic>
      <p:sp>
        <p:nvSpPr>
          <p:cNvPr id="6" name="CuadroTexto 1">
            <a:extLst>
              <a:ext uri="{FF2B5EF4-FFF2-40B4-BE49-F238E27FC236}">
                <a16:creationId xmlns:a16="http://schemas.microsoft.com/office/drawing/2014/main" xmlns="" id="{F2479B4D-D804-354B-71C1-3FD374C39240}"/>
              </a:ext>
            </a:extLst>
          </p:cNvPr>
          <p:cNvSpPr txBox="1"/>
          <p:nvPr/>
        </p:nvSpPr>
        <p:spPr>
          <a:xfrm>
            <a:off x="263352" y="1857364"/>
            <a:ext cx="11593288" cy="526464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800" dirty="0"/>
              <a:t> </a:t>
            </a:r>
            <a:r>
              <a:rPr lang="ca-ES" sz="3800" b="1" dirty="0"/>
              <a:t>Comentari de l'Evangeli als infants, en les misses de diumenge a les 11h al Pilar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Trobada diocesana familiar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Formació diocesana de catequistes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Celebració de les Comunions i del Baptisme dels Catecúmens acompanyats</a:t>
            </a:r>
            <a:endParaRPr lang="ca-ES" sz="3800" b="1" dirty="0"/>
          </a:p>
        </p:txBody>
      </p:sp>
      <p:sp>
        <p:nvSpPr>
          <p:cNvPr id="7" name="6 CuadroTexto"/>
          <p:cNvSpPr txBox="1"/>
          <p:nvPr/>
        </p:nvSpPr>
        <p:spPr>
          <a:xfrm>
            <a:off x="2095472" y="28573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chemeClr val="accent1"/>
                </a:solidFill>
              </a:rPr>
              <a:t>Catequesi d’infants i adolescents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Activitats i accions</a:t>
            </a:r>
          </a:p>
        </p:txBody>
      </p:sp>
    </p:spTree>
    <p:extLst>
      <p:ext uri="{BB962C8B-B14F-4D97-AF65-F5344CB8AC3E}">
        <p14:creationId xmlns:p14="http://schemas.microsoft.com/office/powerpoint/2010/main" xmlns="" val="84430094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24034" y="285730"/>
            <a:ext cx="10167966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a-ES" sz="4400" b="1" dirty="0">
                <a:solidFill>
                  <a:srgbClr val="0070C0"/>
                </a:solidFill>
              </a:rPr>
              <a:t>      Infants , adolescents i catequistes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8" name="Picture 3" descr="C:\Users\Mª Angels\Desktop\UPA\EREPA\FI DE CURS 2023-2024\DIMENSIONS\Formacio.png">
            <a:extLst>
              <a:ext uri="{FF2B5EF4-FFF2-40B4-BE49-F238E27FC236}">
                <a16:creationId xmlns:a16="http://schemas.microsoft.com/office/drawing/2014/main" xmlns="" id="{BA1B90CD-07A4-243B-1007-C905399E68C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2071702" cy="2133544"/>
          </a:xfrm>
          <a:prstGeom prst="rect">
            <a:avLst/>
          </a:prstGeom>
          <a:noFill/>
        </p:spPr>
      </p:pic>
      <p:pic>
        <p:nvPicPr>
          <p:cNvPr id="32770" name="Picture 2" descr="C:\Users\Mª Angels\Downloads\Infants, adolescents i catequistes 15.5.2025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666976" y="1074746"/>
            <a:ext cx="8119501" cy="5783254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xmlns="" val="2930549893"/>
      </p:ext>
    </p:extLst>
  </p:cSld>
  <p:clrMapOvr>
    <a:masterClrMapping/>
  </p:clrMapOvr>
  <p:transition>
    <p:dissolve/>
  </p:transition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24034" y="285730"/>
            <a:ext cx="10167966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a-ES" sz="4400" b="1" dirty="0">
                <a:solidFill>
                  <a:srgbClr val="0070C0"/>
                </a:solidFill>
              </a:rPr>
              <a:t>      Infants i adolescents i catequistes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8" name="Picture 3" descr="C:\Users\Mª Angels\Desktop\UPA\EREPA\FI DE CURS 2023-2024\DIMENSIONS\Formacio.png">
            <a:extLst>
              <a:ext uri="{FF2B5EF4-FFF2-40B4-BE49-F238E27FC236}">
                <a16:creationId xmlns:a16="http://schemas.microsoft.com/office/drawing/2014/main" xmlns="" id="{BA1B90CD-07A4-243B-1007-C905399E68C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0" y="0"/>
            <a:ext cx="2071702" cy="2133544"/>
          </a:xfrm>
          <a:prstGeom prst="rect">
            <a:avLst/>
          </a:prstGeom>
          <a:noFill/>
        </p:spPr>
      </p:pic>
      <p:pic>
        <p:nvPicPr>
          <p:cNvPr id="11" name="Infants, adolescents i catequistes  Maig 2025.mp4">
            <a:hlinkClick r:id="" action="ppaction://media"/>
          </p:cNvPr>
          <p:cNvPicPr>
            <a:picLocks noRot="1" noChangeAspect="1"/>
          </p:cNvPicPr>
          <p:nvPr>
            <a:videoFile r:link="rId1"/>
          </p:nvPr>
        </p:nvPicPr>
        <p:blipFill>
          <a:blip r:embed="rId4"/>
          <a:stretch>
            <a:fillRect/>
          </a:stretch>
        </p:blipFill>
        <p:spPr>
          <a:xfrm>
            <a:off x="3524232" y="1571612"/>
            <a:ext cx="5643602" cy="42327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2930549893"/>
      </p:ext>
    </p:extLst>
  </p:cSld>
  <p:clrMapOvr>
    <a:masterClrMapping/>
  </p:clrMapOvr>
  <p:transition>
    <p:dissolve/>
  </p:transition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1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1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1"/>
                  </p:tgtEl>
                </p:cond>
              </p:nextCondLst>
            </p:seq>
            <p:video>
              <p:cMediaNode>
                <p:cTn id="7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</p:endCondLst>
                </p:cTn>
                <p:tgtEl>
                  <p:spTgt spid="11"/>
                </p:tgtEl>
              </p:cMediaNode>
            </p:video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28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Grup de Renovació Pastoral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OBJECTIU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9" name="Picture 3" descr="C:\Users\Mª Angels\Desktop\UPA\EREPA\FI DE CURS 2023-2024\DIMENSIONS\Formacio.png">
            <a:extLst>
              <a:ext uri="{FF2B5EF4-FFF2-40B4-BE49-F238E27FC236}">
                <a16:creationId xmlns:a16="http://schemas.microsoft.com/office/drawing/2014/main" xmlns="" id="{0BDD9DE7-395B-6B8D-C92D-72A79CFD58C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66646" y="142852"/>
            <a:ext cx="1701800" cy="1752600"/>
          </a:xfrm>
          <a:prstGeom prst="rect">
            <a:avLst/>
          </a:prstGeom>
          <a:noFill/>
        </p:spPr>
      </p:pic>
      <p:sp>
        <p:nvSpPr>
          <p:cNvPr id="11" name="10 CuadroTexto"/>
          <p:cNvSpPr txBox="1"/>
          <p:nvPr/>
        </p:nvSpPr>
        <p:spPr>
          <a:xfrm>
            <a:off x="263352" y="2000240"/>
            <a:ext cx="11305256" cy="50656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ca-ES" sz="4400" b="1" dirty="0"/>
              <a:t>Treballar per la renovació pastoral de la nostra Comunitat parroquial</a:t>
            </a:r>
          </a:p>
          <a:p>
            <a:pPr algn="just">
              <a:lnSpc>
                <a:spcPct val="150000"/>
              </a:lnSpc>
            </a:pPr>
            <a:r>
              <a:rPr lang="ca-ES" sz="4400" dirty="0"/>
              <a:t>                </a:t>
            </a:r>
            <a:r>
              <a:rPr lang="ca-ES" sz="4400" b="1" dirty="0">
                <a:solidFill>
                  <a:srgbClr val="0070C0"/>
                </a:solidFill>
              </a:rPr>
              <a:t>Prioritat  curs 2024-2025:</a:t>
            </a:r>
          </a:p>
          <a:p>
            <a:pPr algn="just">
              <a:lnSpc>
                <a:spcPct val="150000"/>
              </a:lnSpc>
            </a:pPr>
            <a:r>
              <a:rPr lang="ca-ES" sz="4400" b="1" dirty="0">
                <a:solidFill>
                  <a:srgbClr val="FF0000"/>
                </a:solidFill>
              </a:rPr>
              <a:t>   Formar-nos com a deixebles missioners</a:t>
            </a:r>
          </a:p>
          <a:p>
            <a:pPr algn="just">
              <a:lnSpc>
                <a:spcPct val="150000"/>
              </a:lnSpc>
            </a:pPr>
            <a:r>
              <a:rPr lang="ca-ES" sz="4400" b="1" dirty="0">
                <a:solidFill>
                  <a:srgbClr val="FF0000"/>
                </a:solidFill>
              </a:rPr>
              <a:t> </a:t>
            </a:r>
            <a:endParaRPr lang="ca-ES" sz="5000" b="1" dirty="0">
              <a:solidFill>
                <a:srgbClr val="FF0000"/>
              </a:solidFill>
            </a:endParaRPr>
          </a:p>
        </p:txBody>
      </p:sp>
      <p:sp>
        <p:nvSpPr>
          <p:cNvPr id="2" name="Flecha: a la derecha 1">
            <a:extLst>
              <a:ext uri="{FF2B5EF4-FFF2-40B4-BE49-F238E27FC236}">
                <a16:creationId xmlns:a16="http://schemas.microsoft.com/office/drawing/2014/main" xmlns="" id="{15F99E88-7219-51CE-1967-7EADC8A4490F}"/>
              </a:ext>
            </a:extLst>
          </p:cNvPr>
          <p:cNvSpPr/>
          <p:nvPr/>
        </p:nvSpPr>
        <p:spPr>
          <a:xfrm rot="5400000">
            <a:off x="4857234" y="4811782"/>
            <a:ext cx="461307" cy="720080"/>
          </a:xfrm>
          <a:prstGeom prst="rightArrow">
            <a:avLst/>
          </a:prstGeom>
          <a:solidFill>
            <a:srgbClr val="00B05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a-ES">
              <a:solidFill>
                <a:srgbClr val="00B050"/>
              </a:solidFill>
            </a:endParaRP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28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Grup de renovació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Activitats i accions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9" name="Picture 3" descr="C:\Users\Mª Angels\Desktop\UPA\EREPA\FI DE CURS 2023-2024\DIMENSIONS\Formacio.png">
            <a:extLst>
              <a:ext uri="{FF2B5EF4-FFF2-40B4-BE49-F238E27FC236}">
                <a16:creationId xmlns:a16="http://schemas.microsoft.com/office/drawing/2014/main" xmlns="" id="{0BDD9DE7-395B-6B8D-C92D-72A79CFD58C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66646" y="142852"/>
            <a:ext cx="1701800" cy="1752600"/>
          </a:xfrm>
          <a:prstGeom prst="rect">
            <a:avLst/>
          </a:prstGeom>
          <a:noFill/>
        </p:spPr>
      </p:pic>
      <p:sp>
        <p:nvSpPr>
          <p:cNvPr id="11" name="10 CuadroTexto"/>
          <p:cNvSpPr txBox="1"/>
          <p:nvPr/>
        </p:nvSpPr>
        <p:spPr>
          <a:xfrm>
            <a:off x="479376" y="1500175"/>
            <a:ext cx="11449272" cy="542385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4000" dirty="0"/>
              <a:t> </a:t>
            </a:r>
            <a:r>
              <a:rPr lang="ca-ES" sz="3900" b="1" dirty="0"/>
              <a:t>Participació a la jornada:</a:t>
            </a:r>
          </a:p>
          <a:p>
            <a:pPr algn="just">
              <a:lnSpc>
                <a:spcPct val="150000"/>
              </a:lnSpc>
            </a:pPr>
            <a:r>
              <a:rPr lang="ca-ES" sz="3900" b="1" dirty="0"/>
              <a:t>“Evangelització:  l’alegria del Primer Anunci”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900" b="1" dirty="0"/>
              <a:t> Participació al curs, organitzat per la delegació de l’Apostolat seglar: “Renovació pastoral” 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900" b="1" dirty="0"/>
              <a:t> Treballar les conclusions finals del Sínode de la Sinodalitat, per implementar-les a la nostra comunitat</a:t>
            </a: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28"/>
            <a:ext cx="10096528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Grup de renovació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9" name="Picture 3" descr="C:\Users\Mª Angels\Desktop\UPA\EREPA\FI DE CURS 2023-2024\DIMENSIONS\Formacio.png">
            <a:extLst>
              <a:ext uri="{FF2B5EF4-FFF2-40B4-BE49-F238E27FC236}">
                <a16:creationId xmlns:a16="http://schemas.microsoft.com/office/drawing/2014/main" xmlns="" id="{0BDD9DE7-395B-6B8D-C92D-72A79CFD58C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66646" y="142852"/>
            <a:ext cx="1701800" cy="1752600"/>
          </a:xfrm>
          <a:prstGeom prst="rect">
            <a:avLst/>
          </a:prstGeom>
          <a:noFill/>
        </p:spPr>
      </p:pic>
      <p:pic>
        <p:nvPicPr>
          <p:cNvPr id="1026" name="Picture 2" descr="C:\Users\Mª Angels\Downloads\Grup de renovaci¢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984375" y="1549382"/>
            <a:ext cx="9899684" cy="5022890"/>
          </a:xfrm>
          <a:prstGeom prst="rect">
            <a:avLst/>
          </a:prstGeom>
          <a:noFill/>
        </p:spPr>
      </p:pic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28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Grups de Revisió de vida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OBJECTIU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9" name="Picture 3" descr="C:\Users\Mª Angels\Desktop\UPA\EREPA\FI DE CURS 2023-2024\DIMENSIONS\Formacio.png">
            <a:extLst>
              <a:ext uri="{FF2B5EF4-FFF2-40B4-BE49-F238E27FC236}">
                <a16:creationId xmlns:a16="http://schemas.microsoft.com/office/drawing/2014/main" xmlns="" id="{0BDD9DE7-395B-6B8D-C92D-72A79CFD58C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66646" y="142852"/>
            <a:ext cx="1701800" cy="1752600"/>
          </a:xfrm>
          <a:prstGeom prst="rect">
            <a:avLst/>
          </a:prstGeom>
          <a:noFill/>
        </p:spPr>
      </p:pic>
      <p:sp>
        <p:nvSpPr>
          <p:cNvPr id="11" name="10 CuadroTexto"/>
          <p:cNvSpPr txBox="1"/>
          <p:nvPr/>
        </p:nvSpPr>
        <p:spPr>
          <a:xfrm>
            <a:off x="166646" y="2357430"/>
            <a:ext cx="11689994" cy="303435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ca-ES" sz="4400" b="1" dirty="0"/>
              <a:t>Utilitzant la metodologia del: veure, jutjar, actuar avançar en el seguiment de Jesús en la vida de cada dia, tot seguint l’Evangeli</a:t>
            </a: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28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Grups de revisió de vida (joves)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Activitats i accions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9" name="Picture 3" descr="C:\Users\Mª Angels\Desktop\UPA\EREPA\FI DE CURS 2023-2024\DIMENSIONS\Formacio.png">
            <a:extLst>
              <a:ext uri="{FF2B5EF4-FFF2-40B4-BE49-F238E27FC236}">
                <a16:creationId xmlns:a16="http://schemas.microsoft.com/office/drawing/2014/main" xmlns="" id="{0BDD9DE7-395B-6B8D-C92D-72A79CFD58C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66646" y="142852"/>
            <a:ext cx="1701800" cy="1752600"/>
          </a:xfrm>
          <a:prstGeom prst="rect">
            <a:avLst/>
          </a:prstGeom>
          <a:noFill/>
        </p:spPr>
      </p:pic>
      <p:sp>
        <p:nvSpPr>
          <p:cNvPr id="11" name="10 CuadroTexto"/>
          <p:cNvSpPr txBox="1"/>
          <p:nvPr/>
        </p:nvSpPr>
        <p:spPr>
          <a:xfrm>
            <a:off x="0" y="2357430"/>
            <a:ext cx="12192000" cy="4154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4400" dirty="0"/>
              <a:t> </a:t>
            </a:r>
            <a:r>
              <a:rPr lang="ca-ES" sz="4400" b="1" dirty="0"/>
              <a:t>Reunions quinzenals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4400" b="1" dirty="0"/>
              <a:t> Participació a la Vetlla de Nadal de joves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4400" b="1" dirty="0"/>
              <a:t> Felicitació de Nadal de la UPA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4400" b="1" dirty="0"/>
              <a:t> Recessos abans de Nadal i abans de Pasqua</a:t>
            </a: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28"/>
            <a:ext cx="10096528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Grups de revisió de vida (joves)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9" name="Picture 3" descr="C:\Users\Mª Angels\Desktop\UPA\EREPA\FI DE CURS 2023-2024\DIMENSIONS\Formacio.png">
            <a:extLst>
              <a:ext uri="{FF2B5EF4-FFF2-40B4-BE49-F238E27FC236}">
                <a16:creationId xmlns:a16="http://schemas.microsoft.com/office/drawing/2014/main" xmlns="" id="{0BDD9DE7-395B-6B8D-C92D-72A79CFD58C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66646" y="142852"/>
            <a:ext cx="1701800" cy="1752600"/>
          </a:xfrm>
          <a:prstGeom prst="rect">
            <a:avLst/>
          </a:prstGeom>
          <a:noFill/>
        </p:spPr>
      </p:pic>
      <p:pic>
        <p:nvPicPr>
          <p:cNvPr id="70665" name="Picture 9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93989" y="1988840"/>
            <a:ext cx="5455857" cy="283478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0666" name="Picture 10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5375920" y="4136155"/>
            <a:ext cx="6587753" cy="287158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28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Grups de Revisió de Vida (joves) 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Recés de Nadal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9" name="Picture 3" descr="C:\Users\Mª Angels\Desktop\UPA\EREPA\FI DE CURS 2023-2024\DIMENSIONS\Formacio.png">
            <a:extLst>
              <a:ext uri="{FF2B5EF4-FFF2-40B4-BE49-F238E27FC236}">
                <a16:creationId xmlns:a16="http://schemas.microsoft.com/office/drawing/2014/main" xmlns="" id="{0BDD9DE7-395B-6B8D-C92D-72A79CFD58C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66646" y="142852"/>
            <a:ext cx="1701800" cy="1752600"/>
          </a:xfrm>
          <a:prstGeom prst="rect">
            <a:avLst/>
          </a:prstGeom>
          <a:noFill/>
        </p:spPr>
      </p:pic>
      <p:pic>
        <p:nvPicPr>
          <p:cNvPr id="72708" name="Picture 4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927982" y="1772816"/>
            <a:ext cx="10140515" cy="48965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28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Grups de Jesús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OBJECTIU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9" name="Picture 3" descr="C:\Users\Mª Angels\Desktop\UPA\EREPA\FI DE CURS 2023-2024\DIMENSIONS\Formacio.png">
            <a:extLst>
              <a:ext uri="{FF2B5EF4-FFF2-40B4-BE49-F238E27FC236}">
                <a16:creationId xmlns:a16="http://schemas.microsoft.com/office/drawing/2014/main" xmlns="" id="{0BDD9DE7-395B-6B8D-C92D-72A79CFD58C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66646" y="142852"/>
            <a:ext cx="1701800" cy="1752600"/>
          </a:xfrm>
          <a:prstGeom prst="rect">
            <a:avLst/>
          </a:prstGeom>
          <a:noFill/>
        </p:spPr>
      </p:pic>
      <p:sp>
        <p:nvSpPr>
          <p:cNvPr id="11" name="10 CuadroTexto"/>
          <p:cNvSpPr txBox="1"/>
          <p:nvPr/>
        </p:nvSpPr>
        <p:spPr>
          <a:xfrm>
            <a:off x="407368" y="2357430"/>
            <a:ext cx="11449272" cy="201869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endParaRPr lang="ca-ES" sz="4400" dirty="0"/>
          </a:p>
          <a:p>
            <a:pPr algn="ctr">
              <a:lnSpc>
                <a:spcPct val="150000"/>
              </a:lnSpc>
            </a:pPr>
            <a:r>
              <a:rPr lang="ca-ES" sz="4400" b="1" dirty="0"/>
              <a:t>Créixer en grup com a persones cristianes</a:t>
            </a: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28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Grup de Jesús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Activitats i accions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9" name="Picture 3" descr="C:\Users\Mª Angels\Desktop\UPA\EREPA\FI DE CURS 2023-2024\DIMENSIONS\Formacio.png">
            <a:extLst>
              <a:ext uri="{FF2B5EF4-FFF2-40B4-BE49-F238E27FC236}">
                <a16:creationId xmlns:a16="http://schemas.microsoft.com/office/drawing/2014/main" xmlns="" id="{0BDD9DE7-395B-6B8D-C92D-72A79CFD58C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66646" y="142852"/>
            <a:ext cx="1701800" cy="1752600"/>
          </a:xfrm>
          <a:prstGeom prst="rect">
            <a:avLst/>
          </a:prstGeom>
          <a:noFill/>
        </p:spPr>
      </p:pic>
      <p:sp>
        <p:nvSpPr>
          <p:cNvPr id="11" name="10 CuadroTexto"/>
          <p:cNvSpPr txBox="1"/>
          <p:nvPr/>
        </p:nvSpPr>
        <p:spPr>
          <a:xfrm>
            <a:off x="0" y="2357430"/>
            <a:ext cx="12192000" cy="40500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4400" dirty="0"/>
              <a:t> </a:t>
            </a:r>
            <a:r>
              <a:rPr lang="ca-ES" sz="4400" b="1" dirty="0"/>
              <a:t>Reunions quinzenals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4400" b="1" dirty="0"/>
              <a:t> Es va acabar el llibre-guia: “</a:t>
            </a:r>
            <a:r>
              <a:rPr lang="ca-ES" sz="4400" b="1" dirty="0" err="1"/>
              <a:t>Grupos</a:t>
            </a:r>
            <a:r>
              <a:rPr lang="ca-ES" sz="4400" b="1" dirty="0"/>
              <a:t> de Jesús”, de José Antonio Pagola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4400" b="1" dirty="0"/>
              <a:t> Comencem el mètode de Revisió de Vida</a:t>
            </a: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28"/>
            <a:ext cx="10096528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Grup de Jesús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9" name="Picture 3" descr="C:\Users\Mª Angels\Desktop\UPA\EREPA\FI DE CURS 2023-2024\DIMENSIONS\Formacio.png">
            <a:extLst>
              <a:ext uri="{FF2B5EF4-FFF2-40B4-BE49-F238E27FC236}">
                <a16:creationId xmlns:a16="http://schemas.microsoft.com/office/drawing/2014/main" xmlns="" id="{0BDD9DE7-395B-6B8D-C92D-72A79CFD58C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66646" y="142852"/>
            <a:ext cx="1701800" cy="1752600"/>
          </a:xfrm>
          <a:prstGeom prst="rect">
            <a:avLst/>
          </a:prstGeom>
          <a:noFill/>
        </p:spPr>
      </p:pic>
      <p:pic>
        <p:nvPicPr>
          <p:cNvPr id="73732" name="Picture 4" descr="C:\Users\Mª Angels\Downloads\20240604_205348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952596" y="1285860"/>
            <a:ext cx="9784865" cy="5284835"/>
          </a:xfrm>
          <a:prstGeom prst="rect">
            <a:avLst/>
          </a:prstGeom>
          <a:noFill/>
        </p:spPr>
      </p:pic>
      <p:pic>
        <p:nvPicPr>
          <p:cNvPr id="2" name="Picture 2" descr="C:\Users\Mª Angels\Downloads\Gemma-3.jpg">
            <a:extLst>
              <a:ext uri="{FF2B5EF4-FFF2-40B4-BE49-F238E27FC236}">
                <a16:creationId xmlns:a16="http://schemas.microsoft.com/office/drawing/2014/main" xmlns="" id="{280D0728-EA93-DBD3-C6ED-E666D7737AE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767408" y="2780928"/>
            <a:ext cx="1450750" cy="1488334"/>
          </a:xfrm>
          <a:prstGeom prst="rect">
            <a:avLst/>
          </a:prstGeom>
          <a:noFill/>
        </p:spPr>
      </p:pic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28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Videofòrum bíblics amb </a:t>
            </a:r>
            <a:r>
              <a:rPr lang="ca-ES" sz="4400" b="1" dirty="0" err="1">
                <a:solidFill>
                  <a:srgbClr val="0070C0"/>
                </a:solidFill>
              </a:rPr>
              <a:t>The</a:t>
            </a:r>
            <a:r>
              <a:rPr lang="ca-ES" sz="4400" b="1" dirty="0">
                <a:solidFill>
                  <a:srgbClr val="0070C0"/>
                </a:solidFill>
              </a:rPr>
              <a:t> </a:t>
            </a:r>
            <a:r>
              <a:rPr lang="ca-ES" sz="4400" b="1" dirty="0" err="1">
                <a:solidFill>
                  <a:srgbClr val="0070C0"/>
                </a:solidFill>
              </a:rPr>
              <a:t>Chosen</a:t>
            </a:r>
            <a:r>
              <a:rPr lang="ca-ES" sz="4400" b="1" dirty="0">
                <a:solidFill>
                  <a:srgbClr val="0070C0"/>
                </a:solidFill>
              </a:rPr>
              <a:t>: </a:t>
            </a:r>
          </a:p>
          <a:p>
            <a:pPr algn="ctr"/>
            <a:r>
              <a:rPr lang="ca-ES" sz="4400" b="1" dirty="0">
                <a:solidFill>
                  <a:srgbClr val="0070C0"/>
                </a:solidFill>
              </a:rPr>
              <a:t>Jesús continua transformant vides !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9" name="Picture 3" descr="C:\Users\Mª Angels\Desktop\UPA\EREPA\FI DE CURS 2023-2024\DIMENSIONS\Formacio.png">
            <a:extLst>
              <a:ext uri="{FF2B5EF4-FFF2-40B4-BE49-F238E27FC236}">
                <a16:creationId xmlns:a16="http://schemas.microsoft.com/office/drawing/2014/main" xmlns="" id="{0BDD9DE7-395B-6B8D-C92D-72A79CFD58C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66646" y="142852"/>
            <a:ext cx="1701800" cy="1752600"/>
          </a:xfrm>
          <a:prstGeom prst="rect">
            <a:avLst/>
          </a:prstGeom>
          <a:noFill/>
        </p:spPr>
      </p:pic>
      <p:pic>
        <p:nvPicPr>
          <p:cNvPr id="76802" name="Picture 2" descr="C:\Users\Mª Angels\Downloads\Public-1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207568" y="1895452"/>
            <a:ext cx="8906577" cy="4937023"/>
          </a:xfrm>
          <a:prstGeom prst="rect">
            <a:avLst/>
          </a:prstGeom>
          <a:noFill/>
        </p:spPr>
      </p:pic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Grup Cristià intercultural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OBJECTIU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8" name="Picture 2" descr="C:\Users\Mª Angels\Desktop\UPA\EREPA\FI DE CURS 2023-2024\DIMENSIONS\Fraternitat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09522" y="0"/>
            <a:ext cx="1625600" cy="1873250"/>
          </a:xfrm>
          <a:prstGeom prst="rect">
            <a:avLst/>
          </a:prstGeom>
          <a:noFill/>
        </p:spPr>
      </p:pic>
      <p:sp>
        <p:nvSpPr>
          <p:cNvPr id="7" name="6 CuadroTexto"/>
          <p:cNvSpPr txBox="1"/>
          <p:nvPr/>
        </p:nvSpPr>
        <p:spPr>
          <a:xfrm>
            <a:off x="191344" y="2285992"/>
            <a:ext cx="11737304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ca-ES" sz="4000" b="1" dirty="0"/>
              <a:t>Amb persones de cultures diverses, enfortir els nostres pilars (espiritualitat, formació, evangelització i acció) per créixer en la Fe i el coneixement de Jesús.</a:t>
            </a:r>
          </a:p>
        </p:txBody>
      </p:sp>
    </p:spTree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4400" b="1" dirty="0" err="1">
                <a:solidFill>
                  <a:srgbClr val="0070C0"/>
                </a:solidFill>
              </a:rPr>
              <a:t>Grup</a:t>
            </a:r>
            <a:r>
              <a:rPr lang="es-ES" sz="4400" b="1" dirty="0">
                <a:solidFill>
                  <a:srgbClr val="0070C0"/>
                </a:solidFill>
              </a:rPr>
              <a:t>  </a:t>
            </a:r>
            <a:r>
              <a:rPr lang="es-ES" sz="4400" b="1" dirty="0" err="1">
                <a:solidFill>
                  <a:srgbClr val="0070C0"/>
                </a:solidFill>
              </a:rPr>
              <a:t>Cristià</a:t>
            </a:r>
            <a:r>
              <a:rPr lang="es-ES" sz="4400" b="1" dirty="0">
                <a:solidFill>
                  <a:srgbClr val="0070C0"/>
                </a:solidFill>
              </a:rPr>
              <a:t> intercultural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Activitats i accions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8" name="Picture 2" descr="C:\Users\Mª Angels\Desktop\UPA\EREPA\FI DE CURS 2023-2024\DIMENSIONS\Fraternitat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09522" y="0"/>
            <a:ext cx="1625600" cy="1873250"/>
          </a:xfrm>
          <a:prstGeom prst="rect">
            <a:avLst/>
          </a:prstGeom>
          <a:noFill/>
        </p:spPr>
      </p:pic>
      <p:sp>
        <p:nvSpPr>
          <p:cNvPr id="7" name="6 CuadroTexto"/>
          <p:cNvSpPr txBox="1"/>
          <p:nvPr/>
        </p:nvSpPr>
        <p:spPr>
          <a:xfrm>
            <a:off x="166646" y="1687354"/>
            <a:ext cx="12025354" cy="531081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4000" b="1" dirty="0"/>
              <a:t> </a:t>
            </a:r>
            <a:r>
              <a:rPr lang="ca-ES" sz="3800" b="1" dirty="0"/>
              <a:t>Trobades quinzenals ( diumenges a les 17 h)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800" b="1" dirty="0"/>
              <a:t> Participació en la Jornada de Migracions 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800" b="1" dirty="0"/>
              <a:t> Compartir les experiències dels nostres processos migratoris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800" b="1" dirty="0"/>
              <a:t> Col·laborar en les activitats de Càritas parroquial 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800" b="1" dirty="0"/>
              <a:t> Facilitar ofertes laborals als nostres companys</a:t>
            </a:r>
            <a:endParaRPr lang="ca-ES" sz="4000" b="1" dirty="0"/>
          </a:p>
        </p:txBody>
      </p:sp>
    </p:spTree>
  </p:cSld>
  <p:clrMapOvr>
    <a:masterClrMapping/>
  </p:clrMapOvr>
  <p:transition>
    <p:wipe dir="r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20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2000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2000"/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build="p"/>
    </p:bld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4400" b="1" dirty="0" err="1">
                <a:solidFill>
                  <a:srgbClr val="0070C0"/>
                </a:solidFill>
              </a:rPr>
              <a:t>Grup</a:t>
            </a:r>
            <a:r>
              <a:rPr lang="es-ES" sz="4400" b="1" dirty="0">
                <a:solidFill>
                  <a:srgbClr val="0070C0"/>
                </a:solidFill>
              </a:rPr>
              <a:t> </a:t>
            </a:r>
            <a:r>
              <a:rPr lang="es-ES" sz="4400" b="1" dirty="0" err="1">
                <a:solidFill>
                  <a:srgbClr val="0070C0"/>
                </a:solidFill>
              </a:rPr>
              <a:t>Cristianà</a:t>
            </a:r>
            <a:r>
              <a:rPr lang="es-ES" sz="4400" b="1" dirty="0">
                <a:solidFill>
                  <a:srgbClr val="0070C0"/>
                </a:solidFill>
              </a:rPr>
              <a:t> Intercultural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Activitats i accions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8" name="Picture 2" descr="C:\Users\Mª Angels\Desktop\UPA\EREPA\FI DE CURS 2023-2024\DIMENSIONS\Fraternitat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09522" y="0"/>
            <a:ext cx="1625600" cy="1873250"/>
          </a:xfrm>
          <a:prstGeom prst="rect">
            <a:avLst/>
          </a:prstGeom>
          <a:noFill/>
        </p:spPr>
      </p:pic>
      <p:sp>
        <p:nvSpPr>
          <p:cNvPr id="7" name="6 CuadroTexto"/>
          <p:cNvSpPr txBox="1"/>
          <p:nvPr/>
        </p:nvSpPr>
        <p:spPr>
          <a:xfrm>
            <a:off x="166646" y="1687354"/>
            <a:ext cx="12025354" cy="47089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4000" dirty="0"/>
              <a:t> </a:t>
            </a:r>
            <a:r>
              <a:rPr lang="ca-ES" sz="4000" b="1" dirty="0"/>
              <a:t>Participació en el “Servei d’acollida” a les misses dominicals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4000" b="1" dirty="0"/>
              <a:t> Primera sortida de convivència del grup a l'Ermita de Butsènit.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4000" b="1" dirty="0"/>
              <a:t> Estudi de l'Evangeli; Grup de Jesús II</a:t>
            </a:r>
          </a:p>
        </p:txBody>
      </p:sp>
    </p:spTree>
  </p:cSld>
  <p:clrMapOvr>
    <a:masterClrMapping/>
  </p:clrMapOvr>
  <p:transition>
    <p:wipe dir="r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20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build="p"/>
    </p:bld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1415480" y="160338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Grup Cristianà Intercultural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Diada de convivència a Butsènit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8" name="Picture 2" descr="C:\Users\Mª Angels\Desktop\UPA\EREPA\FI DE CURS 2023-2024\DIMENSIONS\Fraternitat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09522" y="0"/>
            <a:ext cx="1625600" cy="1873250"/>
          </a:xfrm>
          <a:prstGeom prst="rect">
            <a:avLst/>
          </a:prstGeom>
          <a:noFill/>
        </p:spPr>
      </p:pic>
      <p:pic>
        <p:nvPicPr>
          <p:cNvPr id="2050" name="Picture 2" descr="C:\Users\Mª Angels\Downloads\Imatge de WhatsApp 2024-09-28 a les 19.08.10_29d1eb6a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016901" y="1628800"/>
            <a:ext cx="5024446" cy="5112374"/>
          </a:xfrm>
          <a:prstGeom prst="rect">
            <a:avLst/>
          </a:prstGeom>
          <a:noFill/>
        </p:spPr>
      </p:pic>
      <p:pic>
        <p:nvPicPr>
          <p:cNvPr id="3074" name="Picture 2" descr="C:\Users\Mª Angels\Downloads\Sortida a Butsenit.jpg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119336" y="2409216"/>
            <a:ext cx="6746912" cy="3989245"/>
          </a:xfrm>
          <a:prstGeom prst="rect">
            <a:avLst/>
          </a:prstGeom>
          <a:noFill/>
        </p:spPr>
      </p:pic>
    </p:spTree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Grupo </a:t>
            </a:r>
            <a:r>
              <a:rPr lang="es-ES" sz="4400" b="1" dirty="0" err="1">
                <a:solidFill>
                  <a:srgbClr val="0070C0"/>
                </a:solidFill>
              </a:rPr>
              <a:t>Cristià</a:t>
            </a:r>
            <a:r>
              <a:rPr lang="es-ES" sz="4400" b="1" dirty="0">
                <a:solidFill>
                  <a:srgbClr val="0070C0"/>
                </a:solidFill>
              </a:rPr>
              <a:t> Intercultural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Formació bíblica: Grup de Jesús 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8" name="Picture 2" descr="C:\Users\Mª Angels\Desktop\UPA\EREPA\FI DE CURS 2023-2024\DIMENSIONS\Fraternitat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09522" y="0"/>
            <a:ext cx="1625600" cy="1873250"/>
          </a:xfrm>
          <a:prstGeom prst="rect">
            <a:avLst/>
          </a:prstGeom>
          <a:noFill/>
        </p:spPr>
      </p:pic>
      <p:pic>
        <p:nvPicPr>
          <p:cNvPr id="5122" name="Picture 2" descr="C:\Users\Mª Angels\Downloads\Grup Cristiano Intercultural mar‡ 2025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095472" y="1764660"/>
            <a:ext cx="10001320" cy="4892803"/>
          </a:xfrm>
          <a:prstGeom prst="rect">
            <a:avLst/>
          </a:prstGeom>
          <a:noFill/>
        </p:spPr>
      </p:pic>
    </p:spTree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21236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Grup de Pastoral de la salut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OBJECTIU</a:t>
            </a:r>
            <a:endParaRPr lang="ca-ES" sz="4400" b="1" dirty="0">
              <a:solidFill>
                <a:srgbClr val="0070C0"/>
              </a:solidFill>
            </a:endParaRPr>
          </a:p>
          <a:p>
            <a:pPr algn="ctr"/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9" name="Picture 2" descr="C:\Users\Mª Angels\Desktop\UPA\EREPA\FI DE CURS 2023-2024\DIMENSIONS\Fraternitat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0148" y="206338"/>
            <a:ext cx="1625600" cy="1873250"/>
          </a:xfrm>
          <a:prstGeom prst="rect">
            <a:avLst/>
          </a:prstGeom>
          <a:noFill/>
        </p:spPr>
      </p:pic>
      <p:sp>
        <p:nvSpPr>
          <p:cNvPr id="7" name="6 CuadroTexto"/>
          <p:cNvSpPr txBox="1"/>
          <p:nvPr/>
        </p:nvSpPr>
        <p:spPr>
          <a:xfrm>
            <a:off x="210148" y="2000240"/>
            <a:ext cx="11718500" cy="461357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ca-ES" sz="4000" b="1" dirty="0"/>
              <a:t>La pastoral de la salut vol oferir suport espiritual, acompanyament i assistència religiosa als malalts en el seu domicili, a l’hospital o a les residències, per mantenir la relació amb la nostra comunitat parroquial </a:t>
            </a:r>
          </a:p>
        </p:txBody>
      </p:sp>
    </p:spTree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21236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Grup de pastoral de la salut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Activitats i accions</a:t>
            </a:r>
            <a:endParaRPr lang="ca-ES" sz="4400" b="1" dirty="0">
              <a:solidFill>
                <a:srgbClr val="0070C0"/>
              </a:solidFill>
            </a:endParaRPr>
          </a:p>
          <a:p>
            <a:pPr algn="ctr"/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7" name="6 CuadroTexto"/>
          <p:cNvSpPr txBox="1"/>
          <p:nvPr/>
        </p:nvSpPr>
        <p:spPr>
          <a:xfrm>
            <a:off x="166646" y="1779687"/>
            <a:ext cx="12025354" cy="499245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dirty="0"/>
              <a:t> </a:t>
            </a:r>
            <a:r>
              <a:rPr lang="ca-ES" sz="3600" b="1" dirty="0"/>
              <a:t>Reunió mensual del grup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Nous ministres extraordinaris de la comunió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Celebració comunitària del sagrament de la Unció dels malalts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Assistència espiritual a la residencia La Meva Llar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Assistència espiritual a qui ho sol·liciti</a:t>
            </a:r>
            <a:endParaRPr lang="ca-ES" sz="3200" b="1" dirty="0"/>
          </a:p>
        </p:txBody>
      </p:sp>
      <p:pic>
        <p:nvPicPr>
          <p:cNvPr id="8" name="Picture 2" descr="C:\Users\Mª Angels\Desktop\UPA\EREPA\FI DE CURS 2023-2024\DIMENSIONS\Fraternitat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0148" y="206338"/>
            <a:ext cx="1625600" cy="1873250"/>
          </a:xfrm>
          <a:prstGeom prst="rect">
            <a:avLst/>
          </a:prstGeom>
          <a:noFill/>
        </p:spPr>
      </p:pic>
    </p:spTree>
  </p:cSld>
  <p:clrMapOvr>
    <a:masterClrMapping/>
  </p:clrMapOvr>
  <p:transition>
    <p:wipe dir="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20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2000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2000"/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build="p"/>
    </p:bld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Equip renovat de ministres extraordinaris de la Comunió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6146" name="Picture 2" descr="C:\Users\Mª Angels\Downloads\Equip ministres ext de la Comuni¢ UPA Pilar-Magdalena 2 - 2025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66910" y="1785926"/>
            <a:ext cx="9565495" cy="4572032"/>
          </a:xfrm>
          <a:prstGeom prst="rect">
            <a:avLst/>
          </a:prstGeom>
          <a:noFill/>
        </p:spPr>
      </p:pic>
      <p:pic>
        <p:nvPicPr>
          <p:cNvPr id="9" name="Picture 2" descr="C:\Users\Mª Angels\Desktop\UPA\EREPA\FI DE CURS 2023-2024\DIMENSIONS\Fraternitat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10148" y="206338"/>
            <a:ext cx="1625600" cy="1873250"/>
          </a:xfrm>
          <a:prstGeom prst="rect">
            <a:avLst/>
          </a:prstGeom>
          <a:noFill/>
        </p:spPr>
      </p:pic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Grup de pastoral de la salut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7170" name="Picture 2" descr="C:\Users\Mª Angels\Downloads\Pastoral de la salut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66910" y="1285860"/>
            <a:ext cx="9870857" cy="5214974"/>
          </a:xfrm>
          <a:prstGeom prst="rect">
            <a:avLst/>
          </a:prstGeom>
          <a:noFill/>
        </p:spPr>
      </p:pic>
      <p:pic>
        <p:nvPicPr>
          <p:cNvPr id="8" name="Picture 2" descr="C:\Users\Mª Angels\Desktop\UPA\EREPA\FI DE CURS 2023-2024\DIMENSIONS\Fraternitat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66646" y="142852"/>
            <a:ext cx="1625600" cy="1873250"/>
          </a:xfrm>
          <a:prstGeom prst="rect">
            <a:avLst/>
          </a:prstGeom>
          <a:noFill/>
        </p:spPr>
      </p:pic>
      <p:pic>
        <p:nvPicPr>
          <p:cNvPr id="3" name="Imagen 2">
            <a:extLst>
              <a:ext uri="{FF2B5EF4-FFF2-40B4-BE49-F238E27FC236}">
                <a16:creationId xmlns:a16="http://schemas.microsoft.com/office/drawing/2014/main" xmlns="" id="{17A250DD-0987-C1A3-692F-90EAC0AEEB2C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166646" y="2997524"/>
            <a:ext cx="2433597" cy="3503310"/>
          </a:xfrm>
          <a:prstGeom prst="rect">
            <a:avLst/>
          </a:prstGeom>
        </p:spPr>
      </p:pic>
    </p:spTree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21236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Vida Creixent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OBJECTIU</a:t>
            </a:r>
            <a:endParaRPr lang="ca-ES" sz="4400" b="1" dirty="0">
              <a:solidFill>
                <a:srgbClr val="0070C0"/>
              </a:solidFill>
            </a:endParaRPr>
          </a:p>
          <a:p>
            <a:pPr algn="ctr"/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9" name="Picture 2" descr="C:\Users\Mª Angels\Desktop\UPA\EREPA\FI DE CURS 2023-2024\DIMENSIONS\Fraternitat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1625600" cy="1873250"/>
          </a:xfrm>
          <a:prstGeom prst="rect">
            <a:avLst/>
          </a:prstGeom>
          <a:noFill/>
        </p:spPr>
      </p:pic>
      <p:sp>
        <p:nvSpPr>
          <p:cNvPr id="7" name="6 CuadroTexto"/>
          <p:cNvSpPr txBox="1"/>
          <p:nvPr/>
        </p:nvSpPr>
        <p:spPr>
          <a:xfrm>
            <a:off x="263352" y="2132856"/>
            <a:ext cx="11665296" cy="36902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ca-ES" sz="4000" b="1" dirty="0"/>
              <a:t>És un moviment cristià de persones grans que ens reunim en clima d'amistat, per a viure i compartir la nostra missió com a laics. </a:t>
            </a:r>
          </a:p>
          <a:p>
            <a:pPr algn="just">
              <a:lnSpc>
                <a:spcPct val="150000"/>
              </a:lnSpc>
            </a:pPr>
            <a:r>
              <a:rPr lang="ca-ES" sz="4000" b="1" dirty="0"/>
              <a:t>Els pilars son:   l’espiritualitat, l’apostolat i l’amistat</a:t>
            </a:r>
          </a:p>
        </p:txBody>
      </p:sp>
    </p:spTree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Vida Creixent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Activitats i accions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7" name="6 CuadroTexto"/>
          <p:cNvSpPr txBox="1"/>
          <p:nvPr/>
        </p:nvSpPr>
        <p:spPr>
          <a:xfrm>
            <a:off x="166646" y="1779687"/>
            <a:ext cx="12025354" cy="41614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200" dirty="0"/>
              <a:t> </a:t>
            </a:r>
            <a:r>
              <a:rPr lang="ca-ES" sz="3600" b="1" dirty="0"/>
              <a:t>Amb grups d’altres parròquies fem: sortides, celebracions, recessos, excursions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Relleu en la persona que porta el grup (Pilar Barrena substitueix a Mari Carme Prat)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Trobada mensual (segons dilluns de mes)</a:t>
            </a:r>
          </a:p>
        </p:txBody>
      </p:sp>
      <p:pic>
        <p:nvPicPr>
          <p:cNvPr id="8" name="Picture 2" descr="C:\Users\Mª Angels\Desktop\UPA\EREPA\FI DE CURS 2023-2024\DIMENSIONS\Fraternitat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0148" y="206338"/>
            <a:ext cx="1625600" cy="1873250"/>
          </a:xfrm>
          <a:prstGeom prst="rect">
            <a:avLst/>
          </a:prstGeom>
          <a:noFill/>
        </p:spPr>
      </p:pic>
    </p:spTree>
  </p:cSld>
  <p:clrMapOvr>
    <a:masterClrMapping/>
  </p:clrMapOvr>
  <p:transition>
    <p:wipe dir="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20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build="p"/>
    </p:bld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Vida Creixent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8" name="Picture 2" descr="C:\Users\Mª Angels\Desktop\UPA\EREPA\FI DE CURS 2023-2024\DIMENSIONS\Fraternitat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0148" y="206338"/>
            <a:ext cx="1625600" cy="1873250"/>
          </a:xfrm>
          <a:prstGeom prst="rect">
            <a:avLst/>
          </a:prstGeom>
          <a:noFill/>
        </p:spPr>
      </p:pic>
      <p:pic>
        <p:nvPicPr>
          <p:cNvPr id="7" name="Picture 2" descr="C:\Users\Mª Angels\Downloads\Vida creixent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881158" y="1142984"/>
            <a:ext cx="9928664" cy="5500726"/>
          </a:xfrm>
          <a:prstGeom prst="rect">
            <a:avLst/>
          </a:prstGeom>
          <a:noFill/>
        </p:spPr>
      </p:pic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Evangelització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OBJECTIU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7" name="6 CuadroTexto"/>
          <p:cNvSpPr txBox="1"/>
          <p:nvPr/>
        </p:nvSpPr>
        <p:spPr>
          <a:xfrm>
            <a:off x="166646" y="2500306"/>
            <a:ext cx="12025354" cy="18435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ca-ES" sz="4000" dirty="0"/>
              <a:t>        </a:t>
            </a:r>
          </a:p>
          <a:p>
            <a:pPr algn="just">
              <a:lnSpc>
                <a:spcPct val="150000"/>
              </a:lnSpc>
            </a:pPr>
            <a:r>
              <a:rPr lang="ca-ES" sz="4000" b="1" dirty="0"/>
              <a:t>            Anunciar a Jesucrist i fer deixebles seus</a:t>
            </a:r>
          </a:p>
        </p:txBody>
      </p:sp>
      <p:pic>
        <p:nvPicPr>
          <p:cNvPr id="9" name="Picture 2" descr="C:\Users\Mª Angels\Desktop\UPA\EREPA\FI DE CURS 2023-2024\DIMENSIONS\EVANGELITZACIO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2178050" cy="2057400"/>
          </a:xfrm>
          <a:prstGeom prst="rect">
            <a:avLst/>
          </a:prstGeom>
          <a:noFill/>
        </p:spPr>
      </p:pic>
    </p:spTree>
  </p:cSld>
  <p:clrMapOvr>
    <a:masterClrMapping/>
  </p:clrMapOvr>
  <p:transition>
    <p:wipe dir="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20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build="p"/>
    </p:bld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Evangelització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Activitats i Accions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7" name="6 CuadroTexto"/>
          <p:cNvSpPr txBox="1"/>
          <p:nvPr/>
        </p:nvSpPr>
        <p:spPr>
          <a:xfrm>
            <a:off x="47328" y="1340768"/>
            <a:ext cx="11978026" cy="487941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4 edició: 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500" b="1" dirty="0"/>
              <a:t>“Curs deixa’t trobar per Ell i eixampla la teva tenda”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500" b="1" dirty="0"/>
              <a:t> Viure l’Evangeli avui ( comentari de l’Evangeli dominical)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500" b="1" dirty="0"/>
              <a:t> Evangeli des de l’Art  ( Amadeu Bonet)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500" b="1" dirty="0"/>
              <a:t> Transmissió de la Missa familiar de les 11 per </a:t>
            </a:r>
            <a:r>
              <a:rPr lang="ca-ES" sz="3500" b="1" dirty="0" err="1"/>
              <a:t>facebook</a:t>
            </a:r>
            <a:endParaRPr lang="ca-ES" sz="3500" b="1" dirty="0"/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500" b="1" dirty="0"/>
              <a:t> Publicació a les xarxes del vídeo-resum de l’homilia dominical</a:t>
            </a:r>
            <a:endParaRPr lang="ca-ES" sz="4000" dirty="0"/>
          </a:p>
        </p:txBody>
      </p:sp>
      <p:pic>
        <p:nvPicPr>
          <p:cNvPr id="9" name="Picture 2" descr="C:\Users\Mª Angels\Desktop\UPA\EREPA\FI DE CURS 2023-2024\DIMENSIONS\EVANGELITZACIO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2178050" cy="2057400"/>
          </a:xfrm>
          <a:prstGeom prst="rect">
            <a:avLst/>
          </a:prstGeom>
          <a:noFill/>
        </p:spPr>
      </p:pic>
    </p:spTree>
  </p:cSld>
  <p:clrMapOvr>
    <a:masterClrMapping/>
  </p:clrMapOvr>
  <p:transition>
    <p:wipe dir="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20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2000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2000"/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2000"/>
                                        <p:tgtEl>
                                          <p:spTgt spid="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build="p"/>
    </p:bld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Curs “ Deixa’t trobar per Ell i eixampla la teva tenda”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9" name="Picture 2" descr="C:\Users\Mª Angels\Desktop\UPA\EREPA\FI DE CURS 2023-2024\DIMENSIONS\EVANGELITZACIO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2178050" cy="2057400"/>
          </a:xfrm>
          <a:prstGeom prst="rect">
            <a:avLst/>
          </a:prstGeom>
          <a:noFill/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6240016" y="1628800"/>
            <a:ext cx="5383603" cy="28575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3" name="Imagen 2">
            <a:extLst>
              <a:ext uri="{FF2B5EF4-FFF2-40B4-BE49-F238E27FC236}">
                <a16:creationId xmlns:a16="http://schemas.microsoft.com/office/drawing/2014/main" xmlns="" id="{3FF5FEF8-18C1-2601-69CA-78A8EBE87AA6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4928137" y="4706419"/>
            <a:ext cx="7128792" cy="2141243"/>
          </a:xfrm>
          <a:prstGeom prst="rect">
            <a:avLst/>
          </a:prstGeom>
        </p:spPr>
      </p:pic>
      <p:pic>
        <p:nvPicPr>
          <p:cNvPr id="6" name="Imagen 5">
            <a:extLst>
              <a:ext uri="{FF2B5EF4-FFF2-40B4-BE49-F238E27FC236}">
                <a16:creationId xmlns:a16="http://schemas.microsoft.com/office/drawing/2014/main" xmlns="" id="{C1E70E0A-5898-EBA3-1B98-2983773DE8F5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159114" y="2167020"/>
            <a:ext cx="5519936" cy="2768423"/>
          </a:xfrm>
          <a:prstGeom prst="rect">
            <a:avLst/>
          </a:prstGeom>
        </p:spPr>
      </p:pic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Viure l’evangeli avui </a:t>
            </a:r>
            <a:r>
              <a:rPr lang="nb-NO" sz="4400" b="1" dirty="0">
                <a:solidFill>
                  <a:srgbClr val="0070C0"/>
                </a:solidFill>
              </a:rPr>
              <a:t>i </a:t>
            </a:r>
          </a:p>
          <a:p>
            <a:pPr algn="ctr"/>
            <a:r>
              <a:rPr lang="nb-NO" sz="4400" b="1" dirty="0">
                <a:solidFill>
                  <a:srgbClr val="0070C0"/>
                </a:solidFill>
              </a:rPr>
              <a:t>l’Evangeli des de l’art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9" name="Picture 2" descr="C:\Users\Mª Angels\Desktop\UPA\EREPA\FI DE CURS 2023-2024\DIMENSIONS\EVANGELITZACIO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2178050" cy="2057400"/>
          </a:xfrm>
          <a:prstGeom prst="rect">
            <a:avLst/>
          </a:prstGeom>
          <a:noFill/>
        </p:spPr>
      </p:pic>
      <p:pic>
        <p:nvPicPr>
          <p:cNvPr id="8" name="Picture 2" descr="C:\Users\Mª Angels\Desktop\UPA\Fotos evangeli\Angelina Prenafeta.jpe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073844" y="4854346"/>
            <a:ext cx="2019427" cy="1964810"/>
          </a:xfrm>
          <a:prstGeom prst="rect">
            <a:avLst/>
          </a:prstGeom>
          <a:noFill/>
        </p:spPr>
      </p:pic>
      <p:pic>
        <p:nvPicPr>
          <p:cNvPr id="10" name="Picture 3" descr="C:\Users\Mª Angels\Desktop\UPA\Fotos evangeli\Mn Carles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23836" y="2643182"/>
            <a:ext cx="1571636" cy="2176194"/>
          </a:xfrm>
          <a:prstGeom prst="rect">
            <a:avLst/>
          </a:prstGeom>
          <a:noFill/>
        </p:spPr>
      </p:pic>
      <p:pic>
        <p:nvPicPr>
          <p:cNvPr id="11" name="Picture 4" descr="C:\Users\Mª Angels\Desktop\UPA\Fotos evangeli\Jacint Cabau-2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106270" y="2930160"/>
            <a:ext cx="1989730" cy="1964810"/>
          </a:xfrm>
          <a:prstGeom prst="rect">
            <a:avLst/>
          </a:prstGeom>
          <a:noFill/>
        </p:spPr>
      </p:pic>
      <p:pic>
        <p:nvPicPr>
          <p:cNvPr id="12" name="Picture 5" descr="C:\Users\Mª Angels\Desktop\UPA\Fotos evangeli\Joan Viñas.jp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9529321" y="4854346"/>
            <a:ext cx="2102887" cy="1930724"/>
          </a:xfrm>
          <a:prstGeom prst="rect">
            <a:avLst/>
          </a:prstGeom>
          <a:noFill/>
        </p:spPr>
      </p:pic>
      <p:pic>
        <p:nvPicPr>
          <p:cNvPr id="13" name="Picture 6" descr="C:\Users\Mª Angels\Desktop\UPA\Fotos evangeli\Gemma 4.jpg"/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2225738" y="4885114"/>
            <a:ext cx="1890713" cy="1942231"/>
          </a:xfrm>
          <a:prstGeom prst="rect">
            <a:avLst/>
          </a:prstGeom>
          <a:noFill/>
        </p:spPr>
      </p:pic>
      <p:pic>
        <p:nvPicPr>
          <p:cNvPr id="14" name="Picture 2" descr="C:\Users\Mª Angels\Downloads\WhatsApp Image 2024-06-08 at 16.19.19.jpeg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8089161" y="2877774"/>
            <a:ext cx="1440160" cy="1986428"/>
          </a:xfrm>
          <a:prstGeom prst="rect">
            <a:avLst/>
          </a:prstGeom>
          <a:noFill/>
        </p:spPr>
      </p:pic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3381356" y="0"/>
            <a:ext cx="6643734" cy="201869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70C0"/>
                </a:solidFill>
              </a:rPr>
              <a:t>Consell parroquial</a:t>
            </a:r>
          </a:p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B050"/>
                </a:solidFill>
                <a:ea typeface="Arial Unicode MS" pitchFamily="34" charset="-128"/>
                <a:cs typeface="Arial Unicode MS" pitchFamily="34" charset="-128"/>
              </a:rPr>
              <a:t>OBJECTIU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02898" y="160338"/>
            <a:ext cx="1720850" cy="1892300"/>
          </a:xfrm>
          <a:prstGeom prst="rect">
            <a:avLst/>
          </a:prstGeom>
          <a:noFill/>
        </p:spPr>
      </p:pic>
      <p:sp>
        <p:nvSpPr>
          <p:cNvPr id="2" name="CuadroTexto 1">
            <a:extLst>
              <a:ext uri="{FF2B5EF4-FFF2-40B4-BE49-F238E27FC236}">
                <a16:creationId xmlns:a16="http://schemas.microsoft.com/office/drawing/2014/main" xmlns="" id="{ADED317A-7446-64D7-77E2-94DE8892D319}"/>
              </a:ext>
            </a:extLst>
          </p:cNvPr>
          <p:cNvSpPr txBox="1"/>
          <p:nvPr/>
        </p:nvSpPr>
        <p:spPr>
          <a:xfrm>
            <a:off x="407368" y="2780928"/>
            <a:ext cx="10585176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ca-ES" sz="4000" b="1" dirty="0"/>
              <a:t>Acompanyar la marxa de la nostra Unitat pastoral de manera sinodal (entre tots/tes), conjuntament el rector i els/les representants de cada grup i realitats parroquials</a:t>
            </a:r>
          </a:p>
        </p:txBody>
      </p:sp>
    </p:spTree>
    <p:extLst>
      <p:ext uri="{BB962C8B-B14F-4D97-AF65-F5344CB8AC3E}">
        <p14:creationId xmlns:p14="http://schemas.microsoft.com/office/powerpoint/2010/main" xmlns="" val="373015488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3381356" y="0"/>
            <a:ext cx="6643734" cy="21236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70C0"/>
                </a:solidFill>
              </a:rPr>
              <a:t>Consell parroquial</a:t>
            </a:r>
          </a:p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B050"/>
                </a:solidFill>
                <a:ea typeface="Arial Unicode MS" pitchFamily="34" charset="-128"/>
                <a:cs typeface="Arial Unicode MS" pitchFamily="34" charset="-128"/>
              </a:rPr>
              <a:t>Activitats i accions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02898" y="160338"/>
            <a:ext cx="1720850" cy="1892300"/>
          </a:xfrm>
          <a:prstGeom prst="rect">
            <a:avLst/>
          </a:prstGeom>
          <a:noFill/>
        </p:spPr>
      </p:pic>
      <p:sp>
        <p:nvSpPr>
          <p:cNvPr id="7" name="6 CuadroTexto"/>
          <p:cNvSpPr txBox="1"/>
          <p:nvPr/>
        </p:nvSpPr>
        <p:spPr>
          <a:xfrm>
            <a:off x="0" y="2000240"/>
            <a:ext cx="12192000" cy="443845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4000" dirty="0"/>
              <a:t> </a:t>
            </a:r>
            <a:r>
              <a:rPr lang="ca-ES" sz="4000" b="1" dirty="0"/>
              <a:t>Reunions periòdiques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4000" b="1" dirty="0"/>
              <a:t> Nous membres: </a:t>
            </a:r>
          </a:p>
          <a:p>
            <a:pPr algn="just">
              <a:lnSpc>
                <a:spcPct val="150000"/>
              </a:lnSpc>
            </a:pPr>
            <a:r>
              <a:rPr lang="ca-ES" sz="4000" b="1" dirty="0"/>
              <a:t>	</a:t>
            </a:r>
            <a:r>
              <a:rPr lang="ca-ES" sz="3600" b="1" dirty="0"/>
              <a:t>Pilar Barrena substitueix a Carme Prat (Vida  Creixent)</a:t>
            </a:r>
          </a:p>
          <a:p>
            <a:pPr algn="just">
              <a:lnSpc>
                <a:spcPct val="150000"/>
              </a:lnSpc>
            </a:pPr>
            <a:r>
              <a:rPr lang="ca-ES" sz="3600" b="1" dirty="0"/>
              <a:t>	Sandra Ibarra substitueix a Suhail Hernández (Grup   </a:t>
            </a:r>
          </a:p>
          <a:p>
            <a:pPr algn="just">
              <a:lnSpc>
                <a:spcPct val="150000"/>
              </a:lnSpc>
            </a:pPr>
            <a:r>
              <a:rPr lang="ca-ES" sz="3600" b="1" dirty="0"/>
              <a:t>        Cristià Intercultural)</a:t>
            </a:r>
          </a:p>
        </p:txBody>
      </p:sp>
    </p:spTree>
    <p:extLst>
      <p:ext uri="{BB962C8B-B14F-4D97-AF65-F5344CB8AC3E}">
        <p14:creationId xmlns:p14="http://schemas.microsoft.com/office/powerpoint/2010/main" xmlns="" val="373015488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3381356" y="0"/>
            <a:ext cx="6643734" cy="10030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70C0"/>
                </a:solidFill>
              </a:rPr>
              <a:t>Consell parroquial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1720850" cy="1892300"/>
          </a:xfrm>
          <a:prstGeom prst="rect">
            <a:avLst/>
          </a:prstGeom>
          <a:noFill/>
        </p:spPr>
      </p:pic>
      <p:pic>
        <p:nvPicPr>
          <p:cNvPr id="3" name="Imagen 2">
            <a:extLst>
              <a:ext uri="{FF2B5EF4-FFF2-40B4-BE49-F238E27FC236}">
                <a16:creationId xmlns:a16="http://schemas.microsoft.com/office/drawing/2014/main" xmlns="" id="{234C37A8-1AA3-B242-5448-7F4F3FAE8B3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14858" y="0"/>
            <a:ext cx="1216228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373015488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3381356" y="0"/>
            <a:ext cx="6643734" cy="201869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70C0"/>
                </a:solidFill>
              </a:rPr>
              <a:t>Equip de Comunicació</a:t>
            </a:r>
          </a:p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B050"/>
                </a:solidFill>
                <a:ea typeface="Arial Unicode MS" pitchFamily="34" charset="-128"/>
                <a:cs typeface="Arial Unicode MS" pitchFamily="34" charset="-128"/>
              </a:rPr>
              <a:t>OBJECTIU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02898" y="160338"/>
            <a:ext cx="1720850" cy="1892300"/>
          </a:xfrm>
          <a:prstGeom prst="rect">
            <a:avLst/>
          </a:prstGeom>
          <a:noFill/>
        </p:spPr>
      </p:pic>
      <p:sp>
        <p:nvSpPr>
          <p:cNvPr id="10" name="9 CuadroTexto"/>
          <p:cNvSpPr txBox="1"/>
          <p:nvPr/>
        </p:nvSpPr>
        <p:spPr>
          <a:xfrm>
            <a:off x="263352" y="2714620"/>
            <a:ext cx="11593288" cy="18435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ca-ES" sz="4000" b="1" dirty="0"/>
              <a:t>Fer difusió de les activitats i notícies de la Unitat pastoral Pilar-Magdalena</a:t>
            </a:r>
          </a:p>
        </p:txBody>
      </p:sp>
    </p:spTree>
    <p:extLst>
      <p:ext uri="{BB962C8B-B14F-4D97-AF65-F5344CB8AC3E}">
        <p14:creationId xmlns:p14="http://schemas.microsoft.com/office/powerpoint/2010/main" xmlns="" val="373015488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3381356" y="0"/>
            <a:ext cx="6643734" cy="21236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70C0"/>
                </a:solidFill>
              </a:rPr>
              <a:t>Equip de Comunicació</a:t>
            </a:r>
          </a:p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B050"/>
                </a:solidFill>
                <a:ea typeface="Arial Unicode MS" pitchFamily="34" charset="-128"/>
                <a:cs typeface="Arial Unicode MS" pitchFamily="34" charset="-128"/>
              </a:rPr>
              <a:t>Accions i activitats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02898" y="160338"/>
            <a:ext cx="1720850" cy="1892300"/>
          </a:xfrm>
          <a:prstGeom prst="rect">
            <a:avLst/>
          </a:prstGeom>
          <a:noFill/>
        </p:spPr>
      </p:pic>
      <p:sp>
        <p:nvSpPr>
          <p:cNvPr id="10" name="9 CuadroTexto"/>
          <p:cNvSpPr txBox="1"/>
          <p:nvPr/>
        </p:nvSpPr>
        <p:spPr>
          <a:xfrm>
            <a:off x="3071664" y="4941168"/>
            <a:ext cx="6624736" cy="9202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ca-ES" sz="4000" b="1" dirty="0"/>
              <a:t> 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xmlns="" id="{A999FD1D-75C3-5128-D254-36D2E984710B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8616280" y="2123658"/>
            <a:ext cx="3312368" cy="4596795"/>
          </a:xfrm>
          <a:prstGeom prst="rect">
            <a:avLst/>
          </a:prstGeom>
        </p:spPr>
      </p:pic>
      <p:sp>
        <p:nvSpPr>
          <p:cNvPr id="6" name="CuadroTexto 5">
            <a:extLst>
              <a:ext uri="{FF2B5EF4-FFF2-40B4-BE49-F238E27FC236}">
                <a16:creationId xmlns:a16="http://schemas.microsoft.com/office/drawing/2014/main" xmlns="" id="{4FF573BB-7429-FA50-CC59-846149CDEFD8}"/>
              </a:ext>
            </a:extLst>
          </p:cNvPr>
          <p:cNvSpPr txBox="1"/>
          <p:nvPr/>
        </p:nvSpPr>
        <p:spPr>
          <a:xfrm>
            <a:off x="257247" y="3059668"/>
            <a:ext cx="8880648" cy="255454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ca-ES" sz="4000" b="1" dirty="0"/>
              <a:t>. Manteniment de la nostra  web, </a:t>
            </a:r>
          </a:p>
          <a:p>
            <a:r>
              <a:rPr lang="ca-ES" sz="4000" b="1" dirty="0"/>
              <a:t>Xarxes socials, grup de Notícies </a:t>
            </a:r>
          </a:p>
          <a:p>
            <a:r>
              <a:rPr lang="ca-ES" sz="4000" b="1" dirty="0"/>
              <a:t>( whatsapp)</a:t>
            </a:r>
          </a:p>
          <a:p>
            <a:r>
              <a:rPr lang="ca-ES" sz="4000" b="1" dirty="0"/>
              <a:t>. Nova incorporació de Pepe Latorre</a:t>
            </a:r>
            <a:endParaRPr lang="ca-ES" sz="4000" dirty="0"/>
          </a:p>
        </p:txBody>
      </p:sp>
    </p:spTree>
    <p:extLst>
      <p:ext uri="{BB962C8B-B14F-4D97-AF65-F5344CB8AC3E}">
        <p14:creationId xmlns:p14="http://schemas.microsoft.com/office/powerpoint/2010/main" xmlns="" val="373015488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3524232" y="1"/>
            <a:ext cx="6500858" cy="21236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70C0"/>
                </a:solidFill>
              </a:rPr>
              <a:t>Equip de Comunicació</a:t>
            </a:r>
          </a:p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B050"/>
                </a:solidFill>
              </a:rPr>
              <a:t>Agraïment</a:t>
            </a:r>
            <a:r>
              <a:rPr lang="ca-ES" sz="4400" b="1" dirty="0">
                <a:solidFill>
                  <a:srgbClr val="0070C0"/>
                </a:solidFill>
              </a:rPr>
              <a:t> 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45217" y="21458"/>
            <a:ext cx="1720850" cy="1892300"/>
          </a:xfrm>
          <a:prstGeom prst="rect">
            <a:avLst/>
          </a:prstGeom>
          <a:noFill/>
        </p:spPr>
      </p:pic>
      <p:sp>
        <p:nvSpPr>
          <p:cNvPr id="3" name="CuadroTexto 2">
            <a:extLst>
              <a:ext uri="{FF2B5EF4-FFF2-40B4-BE49-F238E27FC236}">
                <a16:creationId xmlns:a16="http://schemas.microsoft.com/office/drawing/2014/main" xmlns="" id="{B038AF1A-22B8-EB05-0EF4-C8161246B935}"/>
              </a:ext>
            </a:extLst>
          </p:cNvPr>
          <p:cNvSpPr txBox="1"/>
          <p:nvPr/>
        </p:nvSpPr>
        <p:spPr>
          <a:xfrm rot="10800000" flipV="1">
            <a:off x="263350" y="1667622"/>
            <a:ext cx="4536505" cy="477053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endParaRPr lang="ca-ES" sz="3200" b="1" dirty="0"/>
          </a:p>
          <a:p>
            <a:endParaRPr lang="ca-ES" sz="3200" b="1" dirty="0"/>
          </a:p>
          <a:p>
            <a:r>
              <a:rPr lang="ca-ES" sz="4000" b="1" dirty="0"/>
              <a:t>Recordem a la </a:t>
            </a:r>
          </a:p>
          <a:p>
            <a:r>
              <a:rPr lang="ca-ES" sz="4000" b="1" dirty="0"/>
              <a:t>Maria  Teresa </a:t>
            </a:r>
            <a:r>
              <a:rPr lang="ca-ES" sz="4000" b="1" dirty="0" err="1"/>
              <a:t>Rogés</a:t>
            </a:r>
            <a:r>
              <a:rPr lang="ca-ES" sz="4000" b="1" dirty="0"/>
              <a:t>, que va morir al gener i va ser la primera impulsora del Grup </a:t>
            </a:r>
            <a:endParaRPr lang="ca-ES" sz="4000" dirty="0"/>
          </a:p>
        </p:txBody>
      </p:sp>
      <p:pic>
        <p:nvPicPr>
          <p:cNvPr id="1026" name="Picture 2" descr="Unitat - En memòria de Maria Teresa Rogés. La Maria Teresa ...">
            <a:extLst>
              <a:ext uri="{FF2B5EF4-FFF2-40B4-BE49-F238E27FC236}">
                <a16:creationId xmlns:a16="http://schemas.microsoft.com/office/drawing/2014/main" xmlns="" id="{E895216D-264B-DF27-37C6-B2AC43D1885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591944" y="2348880"/>
            <a:ext cx="3960440" cy="434908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xmlns="" val="373015488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3381356" y="0"/>
            <a:ext cx="6643734" cy="16801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Despatx parroquial</a:t>
            </a:r>
          </a:p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B050"/>
                </a:solidFill>
                <a:ea typeface="Arial Unicode MS" pitchFamily="34" charset="-128"/>
                <a:cs typeface="Arial Unicode MS" pitchFamily="34" charset="-128"/>
              </a:rPr>
              <a:t>OBJECTIUS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02898" y="160338"/>
            <a:ext cx="1720850" cy="1892300"/>
          </a:xfrm>
          <a:prstGeom prst="rect">
            <a:avLst/>
          </a:prstGeom>
          <a:noFill/>
        </p:spPr>
      </p:pic>
      <p:sp>
        <p:nvSpPr>
          <p:cNvPr id="10" name="9 CuadroTexto"/>
          <p:cNvSpPr txBox="1"/>
          <p:nvPr/>
        </p:nvSpPr>
        <p:spPr>
          <a:xfrm>
            <a:off x="407368" y="2643182"/>
            <a:ext cx="11784632" cy="276691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ca-ES" sz="4000" i="1" dirty="0"/>
              <a:t>. </a:t>
            </a:r>
            <a:r>
              <a:rPr lang="ca-ES" sz="4000" b="1" dirty="0"/>
              <a:t>Atendre el despatx parroquial</a:t>
            </a:r>
          </a:p>
          <a:p>
            <a:pPr algn="just">
              <a:lnSpc>
                <a:spcPct val="150000"/>
              </a:lnSpc>
            </a:pPr>
            <a:r>
              <a:rPr lang="ca-ES" sz="4000" b="1" dirty="0"/>
              <a:t>. Col·laborar en les tasques administratives parroquials</a:t>
            </a:r>
          </a:p>
          <a:p>
            <a:pPr algn="just">
              <a:lnSpc>
                <a:spcPct val="150000"/>
              </a:lnSpc>
            </a:pPr>
            <a:r>
              <a:rPr lang="ca-ES" sz="4000" b="1" dirty="0"/>
              <a:t>. Digitalitzar  l' informació del llibres parroquials</a:t>
            </a:r>
          </a:p>
        </p:txBody>
      </p:sp>
    </p:spTree>
    <p:extLst>
      <p:ext uri="{BB962C8B-B14F-4D97-AF65-F5344CB8AC3E}">
        <p14:creationId xmlns:p14="http://schemas.microsoft.com/office/powerpoint/2010/main" xmlns="" val="373015488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3381356" y="0"/>
            <a:ext cx="664373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Despatx parroquial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1720850" cy="1892300"/>
          </a:xfrm>
          <a:prstGeom prst="rect">
            <a:avLst/>
          </a:prstGeom>
          <a:noFill/>
        </p:spPr>
      </p:pic>
      <p:pic>
        <p:nvPicPr>
          <p:cNvPr id="93186" name="Picture 2" descr="C:\Users\Mª Angels\Downloads\Equip despatx parroquial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743194" y="1428736"/>
            <a:ext cx="10286692" cy="4929222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xmlns="" val="373015488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3381356" y="0"/>
            <a:ext cx="6643734" cy="201869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70C0"/>
                </a:solidFill>
              </a:rPr>
              <a:t>Càritas parroquial</a:t>
            </a:r>
          </a:p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B050"/>
                </a:solidFill>
                <a:ea typeface="Arial Unicode MS" pitchFamily="34" charset="-128"/>
                <a:cs typeface="Arial Unicode MS" pitchFamily="34" charset="-128"/>
              </a:rPr>
              <a:t>OBJECTIU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02898" y="160338"/>
            <a:ext cx="1720850" cy="1892300"/>
          </a:xfrm>
          <a:prstGeom prst="rect">
            <a:avLst/>
          </a:prstGeom>
          <a:noFill/>
        </p:spPr>
      </p:pic>
      <p:sp>
        <p:nvSpPr>
          <p:cNvPr id="10" name="9 CuadroTexto"/>
          <p:cNvSpPr txBox="1"/>
          <p:nvPr/>
        </p:nvSpPr>
        <p:spPr>
          <a:xfrm>
            <a:off x="119336" y="2000240"/>
            <a:ext cx="11569766" cy="42744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endParaRPr lang="ca-ES" sz="3700" b="1" dirty="0"/>
          </a:p>
          <a:p>
            <a:pPr algn="just">
              <a:lnSpc>
                <a:spcPct val="150000"/>
              </a:lnSpc>
            </a:pPr>
            <a:r>
              <a:rPr lang="ca-ES" sz="3700" b="1" dirty="0"/>
              <a:t>Acollir i acompanyar fraternalment, aquelles persones o famílies que viuen en situació de vulnerabilitat (econòmica, cultural, tecnològica...) perquè puguin sortir endavant </a:t>
            </a:r>
          </a:p>
        </p:txBody>
      </p:sp>
    </p:spTree>
    <p:extLst>
      <p:ext uri="{BB962C8B-B14F-4D97-AF65-F5344CB8AC3E}">
        <p14:creationId xmlns:p14="http://schemas.microsoft.com/office/powerpoint/2010/main" xmlns="" val="373015488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166910" y="0"/>
            <a:ext cx="10025090" cy="11079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ca-ES" sz="4400" b="1" dirty="0">
                <a:solidFill>
                  <a:srgbClr val="0070C0"/>
                </a:solidFill>
              </a:rPr>
              <a:t>Càritas parroquial: </a:t>
            </a:r>
            <a:r>
              <a:rPr lang="ca-ES" sz="4400" b="1" dirty="0">
                <a:solidFill>
                  <a:srgbClr val="00B050"/>
                </a:solidFill>
                <a:ea typeface="Arial Unicode MS" pitchFamily="34" charset="-128"/>
                <a:cs typeface="Arial Unicode MS" pitchFamily="34" charset="-128"/>
              </a:rPr>
              <a:t>Activitats i accions</a:t>
            </a:r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 dirty="0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2398" y="0"/>
            <a:ext cx="1720850" cy="1892300"/>
          </a:xfrm>
          <a:prstGeom prst="rect">
            <a:avLst/>
          </a:prstGeom>
          <a:noFill/>
        </p:spPr>
      </p:pic>
      <p:sp>
        <p:nvSpPr>
          <p:cNvPr id="10" name="9 CuadroTexto"/>
          <p:cNvSpPr txBox="1"/>
          <p:nvPr/>
        </p:nvSpPr>
        <p:spPr>
          <a:xfrm>
            <a:off x="2166910" y="857232"/>
            <a:ext cx="10025090" cy="58234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dirty="0"/>
              <a:t> </a:t>
            </a:r>
            <a:r>
              <a:rPr lang="ca-ES" sz="3600" b="1" dirty="0"/>
              <a:t>Acollida </a:t>
            </a:r>
            <a:r>
              <a:rPr lang="ca-ES" sz="3500" b="1" dirty="0"/>
              <a:t>( dimecres 9’30 a 11 h a Maria Magdalena)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Formació d’adults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Suport escolar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Taller </a:t>
            </a:r>
            <a:r>
              <a:rPr lang="ca-ES" sz="3600" b="1" dirty="0" err="1"/>
              <a:t>intergeneracional</a:t>
            </a:r>
            <a:endParaRPr lang="ca-ES" sz="3600" b="1" dirty="0"/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Taller de conversa en català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Curs “</a:t>
            </a:r>
            <a:r>
              <a:rPr lang="es-ES" sz="3600" b="1" dirty="0"/>
              <a:t>Acompañamiento a la soledad no deseada”</a:t>
            </a:r>
          </a:p>
          <a:p>
            <a:pPr algn="just">
              <a:lnSpc>
                <a:spcPct val="150000"/>
              </a:lnSpc>
              <a:buFont typeface="Arial" pitchFamily="34" charset="0"/>
              <a:buChar char="•"/>
            </a:pPr>
            <a:r>
              <a:rPr lang="ca-ES" sz="3600" b="1" dirty="0"/>
              <a:t> Taller: Alimentació saludable</a:t>
            </a:r>
            <a:endParaRPr lang="ca-ES" sz="3200" dirty="0"/>
          </a:p>
        </p:txBody>
      </p:sp>
    </p:spTree>
    <p:extLst>
      <p:ext uri="{BB962C8B-B14F-4D97-AF65-F5344CB8AC3E}">
        <p14:creationId xmlns:p14="http://schemas.microsoft.com/office/powerpoint/2010/main" xmlns="" val="3730154884"/>
      </p:ext>
    </p:extLst>
  </p:cSld>
  <p:clrMapOvr>
    <a:masterClrMapping/>
  </p:clrMapOvr>
  <p:transition>
    <p:wipe dir="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2000"/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2000"/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2000"/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2000"/>
                                        <p:tgtEl>
                                          <p:spTgt spid="10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2000"/>
                                        <p:tgtEl>
                                          <p:spTgt spid="10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build="p"/>
    </p:bldLst>
  </p:timing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35360" y="159950"/>
            <a:ext cx="1720850" cy="1892300"/>
          </a:xfrm>
          <a:prstGeom prst="rect">
            <a:avLst/>
          </a:prstGeom>
          <a:noFill/>
        </p:spPr>
      </p:pic>
      <p:pic>
        <p:nvPicPr>
          <p:cNvPr id="2052" name="Picture 4" descr="C:\Users\Mª Angels\Downloads\20240424_164313.jpg"/>
          <p:cNvPicPr>
            <a:picLocks noChangeAspect="1" noChangeArrowheads="1"/>
          </p:cNvPicPr>
          <p:nvPr/>
        </p:nvPicPr>
        <p:blipFill rotWithShape="1">
          <a:blip r:embed="rId3" cstate="print"/>
          <a:srcRect l="17577" t="19429" r="23483"/>
          <a:stretch/>
        </p:blipFill>
        <p:spPr bwMode="auto">
          <a:xfrm>
            <a:off x="263351" y="2276872"/>
            <a:ext cx="4824011" cy="2970118"/>
          </a:xfrm>
          <a:prstGeom prst="rect">
            <a:avLst/>
          </a:prstGeom>
          <a:noFill/>
        </p:spPr>
      </p:pic>
      <p:pic>
        <p:nvPicPr>
          <p:cNvPr id="2" name="Picture 2" descr="C:\Users\Mª Angels\Desktop\UPA\EREPA\FI DE CURS 2023-2024\Fotos alternatives\Formació adults.jpg"/>
          <p:cNvPicPr>
            <a:picLocks noChangeAspect="1" noChangeArrowheads="1"/>
          </p:cNvPicPr>
          <p:nvPr/>
        </p:nvPicPr>
        <p:blipFill rotWithShape="1">
          <a:blip r:embed="rId4" cstate="print"/>
          <a:srcRect l="15545" t="10972" r="10294"/>
          <a:stretch/>
        </p:blipFill>
        <p:spPr bwMode="auto">
          <a:xfrm>
            <a:off x="5035873" y="334578"/>
            <a:ext cx="4176464" cy="3588894"/>
          </a:xfrm>
          <a:prstGeom prst="rect">
            <a:avLst/>
          </a:prstGeom>
          <a:noFill/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xmlns="" id="{9BB9DD02-A09D-17ED-739D-2C5B4CDCA6BB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4799856" y="3170266"/>
            <a:ext cx="7177786" cy="358889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2930549893"/>
      </p:ext>
    </p:extLst>
  </p:cSld>
  <p:clrMapOvr>
    <a:masterClrMapping/>
  </p:clrMapOvr>
  <p:transition>
    <p:dissolve/>
  </p:transition>
  <p:timing>
    <p:tnLst>
      <p:par>
        <p:cTn id="1" dur="indefinite" restart="never" nodeType="tmRoot"/>
      </p:par>
    </p:tnLst>
  </p:timing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79376" y="221963"/>
            <a:ext cx="1720850" cy="1892300"/>
          </a:xfrm>
          <a:prstGeom prst="rect">
            <a:avLst/>
          </a:prstGeom>
          <a:noFill/>
        </p:spPr>
      </p:pic>
      <p:pic>
        <p:nvPicPr>
          <p:cNvPr id="3" name="Imagen 2">
            <a:extLst>
              <a:ext uri="{FF2B5EF4-FFF2-40B4-BE49-F238E27FC236}">
                <a16:creationId xmlns:a16="http://schemas.microsoft.com/office/drawing/2014/main" xmlns="" id="{A45CA21F-4B67-C092-B44A-597873D0E01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191344" y="2183760"/>
            <a:ext cx="5478842" cy="3715974"/>
          </a:xfrm>
          <a:prstGeom prst="rect">
            <a:avLst/>
          </a:prstGeom>
        </p:spPr>
      </p:pic>
      <p:pic>
        <p:nvPicPr>
          <p:cNvPr id="6" name="Imagen 5">
            <a:extLst>
              <a:ext uri="{FF2B5EF4-FFF2-40B4-BE49-F238E27FC236}">
                <a16:creationId xmlns:a16="http://schemas.microsoft.com/office/drawing/2014/main" xmlns="" id="{46E4706E-2BE3-EA8C-B20E-E5264D6EF588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5181956" y="221963"/>
            <a:ext cx="5226200" cy="3291256"/>
          </a:xfrm>
          <a:prstGeom prst="rect">
            <a:avLst/>
          </a:prstGeom>
        </p:spPr>
      </p:pic>
      <p:pic>
        <p:nvPicPr>
          <p:cNvPr id="7" name="Picture 4" descr="C:\Users\Mª Angels\Desktop\UPA\Caritas\2025\Catala.jpg">
            <a:extLst>
              <a:ext uri="{FF2B5EF4-FFF2-40B4-BE49-F238E27FC236}">
                <a16:creationId xmlns:a16="http://schemas.microsoft.com/office/drawing/2014/main" xmlns="" id="{A5630E27-144F-F272-E7C9-90B80E10C3C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6312024" y="3072243"/>
            <a:ext cx="5554976" cy="3715975"/>
          </a:xfrm>
          <a:prstGeom prst="rect">
            <a:avLst/>
          </a:prstGeom>
          <a:noFill/>
        </p:spPr>
      </p:pic>
    </p:spTree>
  </p:cSld>
  <p:clrMapOvr>
    <a:masterClrMapping/>
  </p:clrMapOvr>
  <p:transition>
    <p:wipe dir="u"/>
  </p:transition>
  <p:timing>
    <p:tnLst>
      <p:par>
        <p:cTn id="1" dur="indefinite" restart="never" nodeType="tmRoot"/>
      </p:par>
    </p:tnLst>
  </p:timing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Cor </a:t>
            </a:r>
            <a:r>
              <a:rPr lang="ca-ES" sz="4400" b="1" dirty="0" smtClean="0">
                <a:solidFill>
                  <a:srgbClr val="0070C0"/>
                </a:solidFill>
              </a:rPr>
              <a:t>jove</a:t>
            </a:r>
          </a:p>
          <a:p>
            <a:pPr algn="ctr"/>
            <a:r>
              <a:rPr lang="ca-ES" sz="4400" b="1" dirty="0" smtClean="0">
                <a:solidFill>
                  <a:srgbClr val="00B050"/>
                </a:solidFill>
                <a:ea typeface="Arial Unicode MS" pitchFamily="34" charset="-128"/>
                <a:cs typeface="Arial Unicode MS" pitchFamily="34" charset="-128"/>
              </a:rPr>
              <a:t>OBJECTIU</a:t>
            </a:r>
            <a:endParaRPr lang="ca-ES" sz="4400" b="1" dirty="0" smtClean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1422262" cy="1563963"/>
          </a:xfrm>
          <a:prstGeom prst="rect">
            <a:avLst/>
          </a:prstGeom>
          <a:noFill/>
        </p:spPr>
      </p:pic>
      <p:sp>
        <p:nvSpPr>
          <p:cNvPr id="8" name="7 CuadroTexto"/>
          <p:cNvSpPr txBox="1"/>
          <p:nvPr/>
        </p:nvSpPr>
        <p:spPr>
          <a:xfrm>
            <a:off x="238084" y="1285860"/>
            <a:ext cx="11449272" cy="74789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ca-ES" sz="4000" b="1" dirty="0"/>
              <a:t>. </a:t>
            </a:r>
            <a:r>
              <a:rPr lang="ca-ES" sz="4000" b="1" dirty="0" smtClean="0"/>
              <a:t>Evangelitzar a través de la música i construir comunitat des de la fe.</a:t>
            </a:r>
          </a:p>
          <a:p>
            <a:pPr algn="just">
              <a:lnSpc>
                <a:spcPct val="150000"/>
              </a:lnSpc>
            </a:pPr>
            <a:r>
              <a:rPr lang="ca-ES" sz="4000" b="1" dirty="0" smtClean="0"/>
              <a:t>. </a:t>
            </a:r>
            <a:r>
              <a:rPr lang="ca-ES" sz="4000" b="1" dirty="0" smtClean="0">
                <a:sym typeface="Sniglet"/>
              </a:rPr>
              <a:t>Estimular</a:t>
            </a:r>
            <a:r>
              <a:rPr lang="en-US" sz="4000" b="1" dirty="0" smtClean="0">
                <a:sym typeface="Sniglet"/>
              </a:rPr>
              <a:t> </a:t>
            </a:r>
            <a:r>
              <a:rPr lang="ca-ES" sz="4000" b="1" dirty="0" smtClean="0">
                <a:sym typeface="Sniglet"/>
              </a:rPr>
              <a:t>persones perquè posin al servei de la comunitat, els seus talents</a:t>
            </a:r>
            <a:endParaRPr lang="ca-ES" sz="4000" b="1" dirty="0" smtClean="0"/>
          </a:p>
          <a:p>
            <a:pPr algn="just">
              <a:lnSpc>
                <a:spcPct val="150000"/>
              </a:lnSpc>
            </a:pPr>
            <a:r>
              <a:rPr lang="ca-ES" sz="4000" b="1" dirty="0" smtClean="0"/>
              <a:t>. Animar la litúrgia i altres esdeveniments de la Unitat Pastoral amb un estil musical barrejat</a:t>
            </a:r>
          </a:p>
          <a:p>
            <a:pPr algn="just">
              <a:lnSpc>
                <a:spcPct val="150000"/>
              </a:lnSpc>
            </a:pPr>
            <a:endParaRPr lang="ca-ES" sz="4000" b="1" dirty="0" smtClean="0"/>
          </a:p>
          <a:p>
            <a:pPr algn="just">
              <a:lnSpc>
                <a:spcPct val="150000"/>
              </a:lnSpc>
            </a:pPr>
            <a:endParaRPr lang="ca-ES" sz="4000" b="1" dirty="0"/>
          </a:p>
        </p:txBody>
      </p:sp>
    </p:spTree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Cor </a:t>
            </a:r>
            <a:r>
              <a:rPr lang="ca-ES" sz="4400" b="1" dirty="0" smtClean="0">
                <a:solidFill>
                  <a:srgbClr val="0070C0"/>
                </a:solidFill>
              </a:rPr>
              <a:t>jove</a:t>
            </a:r>
            <a:r>
              <a:rPr lang="ca-ES" sz="4400" b="1" dirty="0" smtClean="0">
                <a:solidFill>
                  <a:srgbClr val="00B050"/>
                </a:solidFill>
                <a:ea typeface="Arial Unicode MS" pitchFamily="34" charset="-128"/>
                <a:cs typeface="Arial Unicode MS" pitchFamily="34" charset="-128"/>
              </a:rPr>
              <a:t> </a:t>
            </a:r>
          </a:p>
          <a:p>
            <a:pPr algn="ctr"/>
            <a:r>
              <a:rPr lang="ca-ES" sz="4400" b="1" dirty="0" smtClean="0">
                <a:solidFill>
                  <a:srgbClr val="00B050"/>
                </a:solidFill>
                <a:ea typeface="Arial Unicode MS" pitchFamily="34" charset="-128"/>
                <a:cs typeface="Arial Unicode MS" pitchFamily="34" charset="-128"/>
              </a:rPr>
              <a:t>Activitats i accions</a:t>
            </a:r>
            <a:endParaRPr lang="ca-ES" sz="4400" b="1" dirty="0" smtClean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1422262" cy="1563963"/>
          </a:xfrm>
          <a:prstGeom prst="rect">
            <a:avLst/>
          </a:prstGeom>
          <a:noFill/>
        </p:spPr>
      </p:pic>
      <p:sp>
        <p:nvSpPr>
          <p:cNvPr id="8" name="7 CuadroTexto"/>
          <p:cNvSpPr txBox="1"/>
          <p:nvPr/>
        </p:nvSpPr>
        <p:spPr>
          <a:xfrm>
            <a:off x="238084" y="1285860"/>
            <a:ext cx="11449272" cy="84023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ca-ES" sz="4000" b="1" dirty="0"/>
              <a:t>. </a:t>
            </a:r>
            <a:r>
              <a:rPr lang="es-ES" sz="4000" b="1" dirty="0" smtClean="0"/>
              <a:t>4a edició del Concert- pregària</a:t>
            </a:r>
          </a:p>
          <a:p>
            <a:pPr algn="just">
              <a:lnSpc>
                <a:spcPct val="150000"/>
              </a:lnSpc>
            </a:pPr>
            <a:r>
              <a:rPr lang="es-ES" sz="4000" b="1" dirty="0" smtClean="0"/>
              <a:t>. </a:t>
            </a:r>
            <a:r>
              <a:rPr lang="ca-ES" sz="4000" b="1" dirty="0" smtClean="0"/>
              <a:t>Participació en la Jornada de Migracions</a:t>
            </a:r>
          </a:p>
          <a:p>
            <a:pPr algn="just">
              <a:lnSpc>
                <a:spcPct val="150000"/>
              </a:lnSpc>
            </a:pPr>
            <a:r>
              <a:rPr lang="ca-ES" sz="4000" b="1" dirty="0" smtClean="0"/>
              <a:t>. Participació en el </a:t>
            </a:r>
            <a:r>
              <a:rPr lang="es-ES" sz="4000" b="1" dirty="0" err="1" smtClean="0"/>
              <a:t>concert</a:t>
            </a:r>
            <a:r>
              <a:rPr lang="es-ES" sz="4000" b="1" dirty="0" smtClean="0"/>
              <a:t> de Nadal a </a:t>
            </a:r>
            <a:r>
              <a:rPr lang="es-ES" sz="4000" b="1" dirty="0" err="1" smtClean="0"/>
              <a:t>Sta</a:t>
            </a:r>
            <a:r>
              <a:rPr lang="es-ES" sz="4000" b="1" dirty="0" smtClean="0"/>
              <a:t> Teresina</a:t>
            </a:r>
          </a:p>
          <a:p>
            <a:pPr lvl="0" algn="just">
              <a:lnSpc>
                <a:spcPct val="150000"/>
              </a:lnSpc>
            </a:pPr>
            <a:r>
              <a:rPr lang="es-ES" sz="4000" b="1" dirty="0" smtClean="0"/>
              <a:t>. </a:t>
            </a:r>
            <a:r>
              <a:rPr lang="ca-ES" sz="4000" b="1" dirty="0" smtClean="0">
                <a:sym typeface="Arimo Bold"/>
              </a:rPr>
              <a:t>Animació batejos i 1a comunió dels infants de la catequesi</a:t>
            </a:r>
          </a:p>
          <a:p>
            <a:pPr algn="just">
              <a:lnSpc>
                <a:spcPct val="150000"/>
              </a:lnSpc>
            </a:pPr>
            <a:r>
              <a:rPr lang="es-ES" sz="4000" b="1" dirty="0" smtClean="0"/>
              <a:t> </a:t>
            </a:r>
          </a:p>
          <a:p>
            <a:pPr algn="just">
              <a:lnSpc>
                <a:spcPct val="150000"/>
              </a:lnSpc>
            </a:pPr>
            <a:endParaRPr lang="ca-ES" sz="4000" b="1" dirty="0" smtClean="0"/>
          </a:p>
          <a:p>
            <a:pPr algn="just">
              <a:lnSpc>
                <a:spcPct val="150000"/>
              </a:lnSpc>
            </a:pPr>
            <a:endParaRPr lang="ca-ES" sz="4000" b="1" dirty="0" smtClean="0"/>
          </a:p>
          <a:p>
            <a:pPr algn="just">
              <a:lnSpc>
                <a:spcPct val="150000"/>
              </a:lnSpc>
            </a:pPr>
            <a:endParaRPr lang="ca-ES" sz="4000" b="1" dirty="0"/>
          </a:p>
        </p:txBody>
      </p:sp>
    </p:spTree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0"/>
            <a:ext cx="10096528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Cor </a:t>
            </a:r>
            <a:r>
              <a:rPr lang="ca-ES" sz="4400" b="1" dirty="0" smtClean="0">
                <a:solidFill>
                  <a:srgbClr val="0070C0"/>
                </a:solidFill>
              </a:rPr>
              <a:t>jove</a:t>
            </a:r>
            <a:r>
              <a:rPr lang="ca-ES" sz="4400" b="1" dirty="0" smtClean="0">
                <a:solidFill>
                  <a:srgbClr val="00B050"/>
                </a:solidFill>
                <a:ea typeface="Arial Unicode MS" pitchFamily="34" charset="-128"/>
                <a:cs typeface="Arial Unicode MS" pitchFamily="34" charset="-128"/>
              </a:rPr>
              <a:t> 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1422262" cy="1563963"/>
          </a:xfrm>
          <a:prstGeom prst="rect">
            <a:avLst/>
          </a:prstGeom>
          <a:noFill/>
        </p:spPr>
      </p:pic>
      <p:sp>
        <p:nvSpPr>
          <p:cNvPr id="9" name="Freeform 6"/>
          <p:cNvSpPr/>
          <p:nvPr/>
        </p:nvSpPr>
        <p:spPr>
          <a:xfrm>
            <a:off x="166646" y="1714488"/>
            <a:ext cx="6802691" cy="3153024"/>
          </a:xfrm>
          <a:custGeom>
            <a:avLst/>
            <a:gdLst/>
            <a:ahLst/>
            <a:cxnLst/>
            <a:rect l="l" t="t" r="r" b="b"/>
            <a:pathLst>
              <a:path w="6802691" h="3153024">
                <a:moveTo>
                  <a:pt x="0" y="0"/>
                </a:moveTo>
                <a:lnTo>
                  <a:pt x="6802691" y="0"/>
                </a:lnTo>
                <a:lnTo>
                  <a:pt x="6802691" y="3153024"/>
                </a:lnTo>
                <a:lnTo>
                  <a:pt x="0" y="3153024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 l="-3241" t="-8814" r="-6305"/>
            </a:stretch>
          </a:blipFill>
        </p:spPr>
      </p:sp>
      <p:sp>
        <p:nvSpPr>
          <p:cNvPr id="10" name="Freeform 9"/>
          <p:cNvSpPr/>
          <p:nvPr/>
        </p:nvSpPr>
        <p:spPr>
          <a:xfrm>
            <a:off x="7102474" y="2714620"/>
            <a:ext cx="5089526" cy="3817145"/>
          </a:xfrm>
          <a:custGeom>
            <a:avLst/>
            <a:gdLst/>
            <a:ahLst/>
            <a:cxnLst/>
            <a:rect l="l" t="t" r="r" b="b"/>
            <a:pathLst>
              <a:path w="5089526" h="3817145">
                <a:moveTo>
                  <a:pt x="0" y="0"/>
                </a:moveTo>
                <a:lnTo>
                  <a:pt x="5089526" y="0"/>
                </a:lnTo>
                <a:lnTo>
                  <a:pt x="5089526" y="3817145"/>
                </a:lnTo>
                <a:lnTo>
                  <a:pt x="0" y="3817145"/>
                </a:lnTo>
                <a:lnTo>
                  <a:pt x="0" y="0"/>
                </a:lnTo>
                <a:close/>
              </a:path>
            </a:pathLst>
          </a:custGeom>
          <a:blipFill>
            <a:blip r:embed="rId4"/>
            <a:stretch>
              <a:fillRect/>
            </a:stretch>
          </a:blipFill>
        </p:spPr>
      </p:sp>
    </p:spTree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0"/>
            <a:ext cx="10096528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Cor </a:t>
            </a:r>
            <a:r>
              <a:rPr lang="ca-ES" sz="4400" b="1" dirty="0" smtClean="0">
                <a:solidFill>
                  <a:srgbClr val="0070C0"/>
                </a:solidFill>
              </a:rPr>
              <a:t>jove</a:t>
            </a:r>
            <a:r>
              <a:rPr lang="ca-ES" sz="4400" b="1" dirty="0" smtClean="0">
                <a:solidFill>
                  <a:srgbClr val="00B050"/>
                </a:solidFill>
                <a:ea typeface="Arial Unicode MS" pitchFamily="34" charset="-128"/>
                <a:cs typeface="Arial Unicode MS" pitchFamily="34" charset="-128"/>
              </a:rPr>
              <a:t> 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1422262" cy="1563963"/>
          </a:xfrm>
          <a:prstGeom prst="rect">
            <a:avLst/>
          </a:prstGeom>
          <a:noFill/>
        </p:spPr>
      </p:pic>
      <p:sp>
        <p:nvSpPr>
          <p:cNvPr id="11" name="Freeform 8"/>
          <p:cNvSpPr/>
          <p:nvPr/>
        </p:nvSpPr>
        <p:spPr>
          <a:xfrm>
            <a:off x="0" y="1643050"/>
            <a:ext cx="5496692" cy="4122519"/>
          </a:xfrm>
          <a:custGeom>
            <a:avLst/>
            <a:gdLst/>
            <a:ahLst/>
            <a:cxnLst/>
            <a:rect l="l" t="t" r="r" b="b"/>
            <a:pathLst>
              <a:path w="5496692" h="4122519">
                <a:moveTo>
                  <a:pt x="0" y="0"/>
                </a:moveTo>
                <a:lnTo>
                  <a:pt x="5496692" y="0"/>
                </a:lnTo>
                <a:lnTo>
                  <a:pt x="5496692" y="4122519"/>
                </a:lnTo>
                <a:lnTo>
                  <a:pt x="0" y="4122519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/>
            </a:stretch>
          </a:blipFill>
        </p:spPr>
      </p:sp>
      <p:sp>
        <p:nvSpPr>
          <p:cNvPr id="12" name="Freeform 7"/>
          <p:cNvSpPr/>
          <p:nvPr/>
        </p:nvSpPr>
        <p:spPr>
          <a:xfrm>
            <a:off x="6453190" y="1643050"/>
            <a:ext cx="5068573" cy="4265395"/>
          </a:xfrm>
          <a:custGeom>
            <a:avLst/>
            <a:gdLst/>
            <a:ahLst/>
            <a:cxnLst/>
            <a:rect l="l" t="t" r="r" b="b"/>
            <a:pathLst>
              <a:path w="4854259" h="4122519">
                <a:moveTo>
                  <a:pt x="0" y="0"/>
                </a:moveTo>
                <a:lnTo>
                  <a:pt x="4854259" y="0"/>
                </a:lnTo>
                <a:lnTo>
                  <a:pt x="4854259" y="4122519"/>
                </a:lnTo>
                <a:lnTo>
                  <a:pt x="0" y="4122519"/>
                </a:lnTo>
                <a:lnTo>
                  <a:pt x="0" y="0"/>
                </a:lnTo>
                <a:close/>
              </a:path>
            </a:pathLst>
          </a:custGeom>
          <a:blipFill>
            <a:blip r:embed="rId4"/>
            <a:stretch>
              <a:fillRect l="-6617" r="-6617"/>
            </a:stretch>
          </a:blipFill>
        </p:spPr>
      </p:sp>
    </p:spTree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Sagristia i litúrgia</a:t>
            </a:r>
          </a:p>
          <a:p>
            <a:pPr algn="ctr"/>
            <a:r>
              <a:rPr lang="ca-ES" sz="4400" b="1" dirty="0">
                <a:solidFill>
                  <a:srgbClr val="00B050"/>
                </a:solidFill>
              </a:rPr>
              <a:t>OBJECTIUS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79376" y="221963"/>
            <a:ext cx="1720850" cy="1892300"/>
          </a:xfrm>
          <a:prstGeom prst="rect">
            <a:avLst/>
          </a:prstGeom>
          <a:noFill/>
        </p:spPr>
      </p:pic>
      <p:sp>
        <p:nvSpPr>
          <p:cNvPr id="7" name="6 CuadroTexto"/>
          <p:cNvSpPr txBox="1"/>
          <p:nvPr/>
        </p:nvSpPr>
        <p:spPr>
          <a:xfrm>
            <a:off x="335360" y="2214554"/>
            <a:ext cx="11449272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ca-ES" sz="4000" b="1" dirty="0"/>
              <a:t>. Col·laborar en la preparació de les Eucaristies,  sagraments, pregàries</a:t>
            </a:r>
            <a:r>
              <a:rPr lang="ca-ES" sz="4000" b="1" dirty="0" smtClean="0"/>
              <a:t>... </a:t>
            </a:r>
            <a:endParaRPr lang="ca-ES" sz="4000" b="1" dirty="0"/>
          </a:p>
          <a:p>
            <a:pPr algn="just">
              <a:lnSpc>
                <a:spcPct val="150000"/>
              </a:lnSpc>
            </a:pPr>
            <a:r>
              <a:rPr lang="ca-ES" sz="4000" b="1" dirty="0"/>
              <a:t>. Mantenir la sagristia </a:t>
            </a:r>
          </a:p>
        </p:txBody>
      </p:sp>
    </p:spTree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Sagristia i litúrgia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79376" y="221963"/>
            <a:ext cx="1720850" cy="1892300"/>
          </a:xfrm>
          <a:prstGeom prst="rect">
            <a:avLst/>
          </a:prstGeom>
          <a:noFill/>
        </p:spPr>
      </p:pic>
      <p:sp>
        <p:nvSpPr>
          <p:cNvPr id="10" name="9 CuadroTexto"/>
          <p:cNvSpPr txBox="1"/>
          <p:nvPr/>
        </p:nvSpPr>
        <p:spPr>
          <a:xfrm>
            <a:off x="407368" y="2214554"/>
            <a:ext cx="3096344" cy="444801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ca-ES" sz="3200" b="1" dirty="0"/>
              <a:t>Acomiadem i agraïm a la </a:t>
            </a:r>
            <a:r>
              <a:rPr lang="ca-ES" sz="3200" b="1" dirty="0" err="1"/>
              <a:t>Pepita</a:t>
            </a:r>
            <a:r>
              <a:rPr lang="ca-ES" sz="3200" b="1" dirty="0"/>
              <a:t> </a:t>
            </a:r>
            <a:r>
              <a:rPr lang="ca-ES" sz="3200" b="1" dirty="0" err="1"/>
              <a:t>Lanau</a:t>
            </a:r>
            <a:r>
              <a:rPr lang="ca-ES" sz="3200" b="1" dirty="0"/>
              <a:t>, la seva dedicació i compromís a la nostra UPA</a:t>
            </a:r>
          </a:p>
        </p:txBody>
      </p:sp>
      <p:pic>
        <p:nvPicPr>
          <p:cNvPr id="94210" name="Picture 2" descr="C:\Users\Mª Angels\Downloads\Pepita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824192" y="1085450"/>
            <a:ext cx="4174755" cy="5434812"/>
          </a:xfrm>
          <a:prstGeom prst="rect">
            <a:avLst/>
          </a:prstGeom>
          <a:noFill/>
        </p:spPr>
      </p:pic>
      <p:pic>
        <p:nvPicPr>
          <p:cNvPr id="11" name="Picture 1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089137" y="3548038"/>
            <a:ext cx="3735055" cy="297222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Sagristia i litúrgia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79376" y="221963"/>
            <a:ext cx="1720850" cy="1892300"/>
          </a:xfrm>
          <a:prstGeom prst="rect">
            <a:avLst/>
          </a:prstGeom>
          <a:noFill/>
        </p:spPr>
      </p:pic>
      <p:sp>
        <p:nvSpPr>
          <p:cNvPr id="10" name="9 CuadroTexto"/>
          <p:cNvSpPr txBox="1"/>
          <p:nvPr/>
        </p:nvSpPr>
        <p:spPr>
          <a:xfrm>
            <a:off x="623392" y="2928934"/>
            <a:ext cx="10729192" cy="18435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ca-ES" sz="4000" b="1" dirty="0"/>
              <a:t>Nou equip de suport a Mn. Prat a les Eucaristies de les 9 h</a:t>
            </a:r>
          </a:p>
        </p:txBody>
      </p:sp>
    </p:spTree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0"/>
            <a:ext cx="10096528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Comunitat acollidora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79376" y="221963"/>
            <a:ext cx="1720850" cy="1892300"/>
          </a:xfrm>
          <a:prstGeom prst="rect">
            <a:avLst/>
          </a:prstGeom>
          <a:noFill/>
        </p:spPr>
      </p:pic>
      <p:pic>
        <p:nvPicPr>
          <p:cNvPr id="95234" name="Picture 2" descr="C:\Users\Mª Angels\Downloads\20250308_103108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738546" y="1928778"/>
            <a:ext cx="6572296" cy="4929222"/>
          </a:xfrm>
          <a:prstGeom prst="rect">
            <a:avLst/>
          </a:prstGeom>
          <a:noFill/>
        </p:spPr>
      </p:pic>
      <p:sp>
        <p:nvSpPr>
          <p:cNvPr id="2" name="CuadroTexto 1">
            <a:extLst>
              <a:ext uri="{FF2B5EF4-FFF2-40B4-BE49-F238E27FC236}">
                <a16:creationId xmlns:a16="http://schemas.microsoft.com/office/drawing/2014/main" xmlns="" id="{5D2F8FE6-8116-29EC-2EE8-528BFA058A7A}"/>
              </a:ext>
            </a:extLst>
          </p:cNvPr>
          <p:cNvSpPr txBox="1"/>
          <p:nvPr/>
        </p:nvSpPr>
        <p:spPr>
          <a:xfrm>
            <a:off x="0" y="2420888"/>
            <a:ext cx="3647728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a-ES" sz="4000" b="1" dirty="0"/>
              <a:t>Vam acollir la Trobada catalana </a:t>
            </a:r>
            <a:r>
              <a:rPr lang="ca-ES" sz="4000" b="1" dirty="0" err="1"/>
              <a:t>d’ecoparròquies</a:t>
            </a:r>
            <a:endParaRPr lang="ca-ES" sz="4000" b="1" dirty="0"/>
          </a:p>
        </p:txBody>
      </p:sp>
    </p:spTree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285731"/>
            <a:ext cx="10096528" cy="28007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Comunitat acollidora</a:t>
            </a:r>
          </a:p>
          <a:p>
            <a:pPr algn="ctr"/>
            <a:r>
              <a:rPr lang="ca-ES" sz="4400" b="1" dirty="0">
                <a:solidFill>
                  <a:srgbClr val="0070C0"/>
                </a:solidFill>
              </a:rPr>
              <a:t>Concert coral del XXVII CICLE CATALUNYA CORAL 2024 </a:t>
            </a:r>
          </a:p>
          <a:p>
            <a:pPr algn="ctr"/>
            <a:endParaRPr lang="ca-ES" sz="4400" b="1" dirty="0">
              <a:solidFill>
                <a:srgbClr val="0070C0"/>
              </a:solidFill>
            </a:endParaRP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79376" y="221963"/>
            <a:ext cx="1720850" cy="1892300"/>
          </a:xfrm>
          <a:prstGeom prst="rect">
            <a:avLst/>
          </a:prstGeom>
          <a:noFill/>
        </p:spPr>
      </p:pic>
      <p:pic>
        <p:nvPicPr>
          <p:cNvPr id="3" name="Imagen 2">
            <a:extLst>
              <a:ext uri="{FF2B5EF4-FFF2-40B4-BE49-F238E27FC236}">
                <a16:creationId xmlns:a16="http://schemas.microsoft.com/office/drawing/2014/main" xmlns="" id="{EBDC73F9-34E1-1DF6-7918-3B8F45F975E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2279576" y="2350552"/>
            <a:ext cx="6852232" cy="4409920"/>
          </a:xfrm>
          <a:prstGeom prst="rect">
            <a:avLst/>
          </a:prstGeom>
        </p:spPr>
      </p:pic>
    </p:spTree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2095472" y="0"/>
            <a:ext cx="10096528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4400" b="1" dirty="0">
                <a:solidFill>
                  <a:srgbClr val="0070C0"/>
                </a:solidFill>
              </a:rPr>
              <a:t>Parròquies </a:t>
            </a:r>
            <a:r>
              <a:rPr lang="ca-ES" sz="4400" b="1" dirty="0" err="1">
                <a:solidFill>
                  <a:srgbClr val="0070C0"/>
                </a:solidFill>
              </a:rPr>
              <a:t>cardio</a:t>
            </a:r>
            <a:r>
              <a:rPr lang="ca-ES" sz="4400" b="1" dirty="0">
                <a:solidFill>
                  <a:srgbClr val="0070C0"/>
                </a:solidFill>
              </a:rPr>
              <a:t> protegides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2050" name="Picture 2" descr="C:\Users\Mª Angels\Desktop\UPA\EREPA\FI DE CURS 2023-2024\DIMENSIONS\SERVEI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79376" y="221963"/>
            <a:ext cx="1720850" cy="1892300"/>
          </a:xfrm>
          <a:prstGeom prst="rect">
            <a:avLst/>
          </a:prstGeom>
          <a:noFill/>
        </p:spPr>
      </p:pic>
      <p:sp>
        <p:nvSpPr>
          <p:cNvPr id="10" name="9 CuadroTexto"/>
          <p:cNvSpPr txBox="1"/>
          <p:nvPr/>
        </p:nvSpPr>
        <p:spPr>
          <a:xfrm>
            <a:off x="119336" y="2175888"/>
            <a:ext cx="4104456" cy="461357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endParaRPr lang="ca-ES" sz="4000" b="1" dirty="0"/>
          </a:p>
          <a:p>
            <a:pPr algn="just">
              <a:lnSpc>
                <a:spcPct val="150000"/>
              </a:lnSpc>
            </a:pPr>
            <a:endParaRPr lang="ca-ES" sz="4000" b="1" dirty="0"/>
          </a:p>
          <a:p>
            <a:pPr algn="just">
              <a:lnSpc>
                <a:spcPct val="150000"/>
              </a:lnSpc>
            </a:pPr>
            <a:endParaRPr lang="ca-ES" sz="4000" b="1" dirty="0"/>
          </a:p>
          <a:p>
            <a:pPr algn="just">
              <a:lnSpc>
                <a:spcPct val="150000"/>
              </a:lnSpc>
            </a:pPr>
            <a:r>
              <a:rPr lang="ca-ES" sz="4000" b="1" dirty="0"/>
              <a:t>Rebem formació en RCP</a:t>
            </a:r>
          </a:p>
        </p:txBody>
      </p:sp>
      <p:pic>
        <p:nvPicPr>
          <p:cNvPr id="2" name="Picture 6" descr="https://upapilarmagdalena.org/wp-content/uploads/2024/11/Desfibrildors.jpg">
            <a:extLst>
              <a:ext uri="{FF2B5EF4-FFF2-40B4-BE49-F238E27FC236}">
                <a16:creationId xmlns:a16="http://schemas.microsoft.com/office/drawing/2014/main" xmlns="" id="{DB9DD28B-B476-1ADC-F165-F8AC64FE2A5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310050" y="714356"/>
            <a:ext cx="6313585" cy="3551392"/>
          </a:xfrm>
          <a:prstGeom prst="rect">
            <a:avLst/>
          </a:prstGeom>
          <a:noFill/>
        </p:spPr>
      </p:pic>
      <p:pic>
        <p:nvPicPr>
          <p:cNvPr id="107522" name="Picture 2" descr="C:\Users\Mª Angels\Downloads\20241227_133829 (1)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524496" y="4171198"/>
            <a:ext cx="5231904" cy="2686802"/>
          </a:xfrm>
          <a:prstGeom prst="rect">
            <a:avLst/>
          </a:prstGeom>
          <a:noFill/>
        </p:spPr>
      </p:pic>
    </p:spTree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5024430" y="785794"/>
            <a:ext cx="3857652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8800" b="1" dirty="0"/>
              <a:t> </a:t>
            </a:r>
            <a:r>
              <a:rPr lang="ca-ES" sz="6000" b="1" dirty="0"/>
              <a:t> 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9" name="8 CuadroTexto"/>
          <p:cNvSpPr txBox="1"/>
          <p:nvPr/>
        </p:nvSpPr>
        <p:spPr>
          <a:xfrm>
            <a:off x="119336" y="2071678"/>
            <a:ext cx="11953328" cy="37240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endParaRPr lang="ca-ES" sz="6000" b="1" dirty="0">
              <a:solidFill>
                <a:srgbClr val="00B050"/>
              </a:solidFill>
            </a:endParaRPr>
          </a:p>
          <a:p>
            <a:pPr algn="ctr"/>
            <a:endParaRPr lang="ca-ES" sz="6000" b="1" dirty="0">
              <a:solidFill>
                <a:srgbClr val="00B050"/>
              </a:solidFill>
            </a:endParaRPr>
          </a:p>
          <a:p>
            <a:pPr algn="ctr"/>
            <a:r>
              <a:rPr lang="ca-ES" sz="5800" b="1" dirty="0">
                <a:solidFill>
                  <a:srgbClr val="00B050"/>
                </a:solidFill>
              </a:rPr>
              <a:t>A LA UPA </a:t>
            </a:r>
            <a:r>
              <a:rPr lang="ca-ES" sz="5800" b="1" dirty="0" err="1">
                <a:solidFill>
                  <a:srgbClr val="00B050"/>
                </a:solidFill>
              </a:rPr>
              <a:t>PILAR-MAGDALENA</a:t>
            </a:r>
            <a:r>
              <a:rPr lang="ca-ES" sz="5800" b="1" dirty="0">
                <a:solidFill>
                  <a:srgbClr val="00B050"/>
                </a:solidFill>
              </a:rPr>
              <a:t>, CAMINEM JUNTS PER RENOVAR-NOS !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xmlns="" id="{F8EA55A2-C531-CAF0-78FA-9C5D4C72376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2207568" y="74420"/>
            <a:ext cx="7375996" cy="30396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293166887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5375920" y="285729"/>
            <a:ext cx="6696744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8000" b="1" dirty="0">
                <a:solidFill>
                  <a:srgbClr val="FF0000"/>
                </a:solidFill>
              </a:rPr>
              <a:t>Ens trobareu...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61442" name="Picture 2" descr="Vector gratuito icono www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34415" y="2497059"/>
            <a:ext cx="1143008" cy="1143008"/>
          </a:xfrm>
          <a:prstGeom prst="rect">
            <a:avLst/>
          </a:prstGeom>
          <a:noFill/>
        </p:spPr>
      </p:pic>
      <p:sp>
        <p:nvSpPr>
          <p:cNvPr id="10" name="9 CuadroTexto"/>
          <p:cNvSpPr txBox="1"/>
          <p:nvPr/>
        </p:nvSpPr>
        <p:spPr>
          <a:xfrm>
            <a:off x="1679575" y="2714620"/>
            <a:ext cx="841695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a-ES" sz="4000" b="1" dirty="0" err="1"/>
              <a:t>www.upapilarmagdalena.org</a:t>
            </a:r>
            <a:endParaRPr lang="ca-ES" sz="4000" b="1" dirty="0"/>
          </a:p>
        </p:txBody>
      </p:sp>
      <p:sp>
        <p:nvSpPr>
          <p:cNvPr id="61444" name="AutoShape 4" descr="Instagram presenta por sorpresa su nuevo símbolo — Brandemia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61446" name="AutoShape 6" descr="Instagram presenta por sorpresa su nuevo símbolo — Brandemia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61448" name="AutoShape 8" descr="Instagram presenta por sorpresa su nuevo símbolo — Brandemia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61449" name="Picture 9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98696" y="3842369"/>
            <a:ext cx="1214446" cy="118086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5" name="14 Rectángulo"/>
          <p:cNvSpPr/>
          <p:nvPr/>
        </p:nvSpPr>
        <p:spPr>
          <a:xfrm>
            <a:off x="1679575" y="4143381"/>
            <a:ext cx="10632607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ca-ES" sz="4000" b="1" dirty="0" err="1"/>
              <a:t>www.instagram.com</a:t>
            </a:r>
            <a:r>
              <a:rPr lang="ca-ES" sz="4000" b="1" dirty="0"/>
              <a:t>/</a:t>
            </a:r>
            <a:r>
              <a:rPr lang="ca-ES" sz="4000" b="1" dirty="0" err="1"/>
              <a:t>upa.pilarmagdalena</a:t>
            </a:r>
            <a:endParaRPr lang="ca-ES" sz="2400" b="1" dirty="0"/>
          </a:p>
        </p:txBody>
      </p:sp>
      <p:sp>
        <p:nvSpPr>
          <p:cNvPr id="61451" name="AutoShape 11" descr="Facebook elimina la palabra de su logo, adiós a su wordmark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61453" name="AutoShape 13" descr="Facebook elimina la palabra de su logo, adiós a su wordmark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61454" name="Picture 14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337940" y="5237107"/>
            <a:ext cx="1035050" cy="1092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0" name="19 Rectángulo"/>
          <p:cNvSpPr/>
          <p:nvPr/>
        </p:nvSpPr>
        <p:spPr>
          <a:xfrm>
            <a:off x="1487488" y="5429264"/>
            <a:ext cx="10513168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ca-ES" sz="4000" b="1" dirty="0"/>
              <a:t> www.facebook.com/UpaPilar.MagdalenaLleida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xmlns="" id="{D4E0DF7D-7E8B-9F4D-FC91-FFD0D7B33960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390600" y="148507"/>
            <a:ext cx="5177298" cy="2133572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0" y="0"/>
            <a:ext cx="11712624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7200" b="1" dirty="0"/>
              <a:t>   </a:t>
            </a:r>
            <a:r>
              <a:rPr lang="ca-ES" sz="7200" b="1" dirty="0">
                <a:solidFill>
                  <a:srgbClr val="7030A0"/>
                </a:solidFill>
              </a:rPr>
              <a:t>Posa’t en contacte </a:t>
            </a:r>
          </a:p>
          <a:p>
            <a:pPr algn="ctr"/>
            <a:r>
              <a:rPr lang="ca-ES" sz="7200" b="1" dirty="0">
                <a:solidFill>
                  <a:srgbClr val="7030A0"/>
                </a:solidFill>
              </a:rPr>
              <a:t>   amb nosaltres !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61444" name="AutoShape 4" descr="Instagram presenta por sorpresa su nuevo símbolo — Brandemia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61446" name="AutoShape 6" descr="Instagram presenta por sorpresa su nuevo símbolo — Brandemia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61448" name="AutoShape 8" descr="Instagram presenta por sorpresa su nuevo símbolo — Brandemia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61451" name="AutoShape 11" descr="Facebook elimina la palabra de su logo, adiós a su wordmark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61453" name="AutoShape 13" descr="Facebook elimina la palabra de su logo, adiós a su wordmark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62466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381224" y="2500306"/>
            <a:ext cx="971550" cy="939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9" name="18 CuadroTexto"/>
          <p:cNvSpPr txBox="1"/>
          <p:nvPr/>
        </p:nvSpPr>
        <p:spPr>
          <a:xfrm>
            <a:off x="3952860" y="2643182"/>
            <a:ext cx="464347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a-ES" sz="4800" b="1" dirty="0"/>
              <a:t>681 19 57 86</a:t>
            </a:r>
          </a:p>
        </p:txBody>
      </p:sp>
      <p:sp>
        <p:nvSpPr>
          <p:cNvPr id="62468" name="AutoShape 4" descr="Icono Del Correo Electrónico Del Esquema Línea Símbolo Del ...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pic>
        <p:nvPicPr>
          <p:cNvPr id="62469" name="Picture 5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381224" y="4143380"/>
            <a:ext cx="1028700" cy="1104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2" name="21 CuadroTexto"/>
          <p:cNvSpPr txBox="1"/>
          <p:nvPr/>
        </p:nvSpPr>
        <p:spPr>
          <a:xfrm>
            <a:off x="3952860" y="4357694"/>
            <a:ext cx="6967676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4800" b="1" dirty="0"/>
              <a:t>upapm2012@gmail.com</a:t>
            </a: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xmlns="" id="{EA14296A-2C66-7867-652C-BE9ED58CACE7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8472264" y="5363516"/>
            <a:ext cx="3439397" cy="141738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4 CuadroTexto"/>
          <p:cNvSpPr txBox="1"/>
          <p:nvPr/>
        </p:nvSpPr>
        <p:spPr>
          <a:xfrm>
            <a:off x="5024430" y="785794"/>
            <a:ext cx="3857652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8800" b="1" dirty="0"/>
              <a:t> </a:t>
            </a:r>
            <a:r>
              <a:rPr lang="ca-ES" sz="6000" b="1" dirty="0"/>
              <a:t> </a:t>
            </a:r>
          </a:p>
        </p:txBody>
      </p:sp>
      <p:sp>
        <p:nvSpPr>
          <p:cNvPr id="27652" name="AutoShape 4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4" name="AutoShape 6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27656" name="AutoShape 8" descr="https://upapilarmagdalena.org/wp-admin/admin-ajax.php?action=imgedit-preview&amp;_ajax_nonce=0ff073524e&amp;postid=12370&amp;rand=3971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a-ES"/>
          </a:p>
        </p:txBody>
      </p:sp>
      <p:sp>
        <p:nvSpPr>
          <p:cNvPr id="9" name="8 CuadroTexto"/>
          <p:cNvSpPr txBox="1"/>
          <p:nvPr/>
        </p:nvSpPr>
        <p:spPr>
          <a:xfrm>
            <a:off x="191344" y="0"/>
            <a:ext cx="12000656" cy="398570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a-ES" sz="13800" b="1" dirty="0">
                <a:solidFill>
                  <a:srgbClr val="FF0000"/>
                </a:solidFill>
              </a:rPr>
              <a:t>DÉU</a:t>
            </a:r>
            <a:r>
              <a:rPr lang="ca-ES" sz="9600" b="1" dirty="0">
                <a:solidFill>
                  <a:srgbClr val="7030A0"/>
                </a:solidFill>
              </a:rPr>
              <a:t>,</a:t>
            </a:r>
            <a:r>
              <a:rPr lang="ca-ES" sz="9600" b="1" dirty="0">
                <a:solidFill>
                  <a:srgbClr val="00B050"/>
                </a:solidFill>
              </a:rPr>
              <a:t> </a:t>
            </a:r>
            <a:r>
              <a:rPr lang="ca-ES" sz="9600" b="1" dirty="0">
                <a:solidFill>
                  <a:srgbClr val="7030A0"/>
                </a:solidFill>
              </a:rPr>
              <a:t>ÉS LA NOSTRA </a:t>
            </a:r>
            <a:r>
              <a:rPr lang="ca-ES" sz="11500" b="1" dirty="0">
                <a:solidFill>
                  <a:srgbClr val="00B050"/>
                </a:solidFill>
              </a:rPr>
              <a:t>ESPERANÇA !!!</a:t>
            </a:r>
            <a:endParaRPr lang="ca-ES" sz="9600" b="1" dirty="0">
              <a:solidFill>
                <a:srgbClr val="00B050"/>
              </a:solidFill>
            </a:endParaRPr>
          </a:p>
        </p:txBody>
      </p:sp>
      <p:pic>
        <p:nvPicPr>
          <p:cNvPr id="4" name="Imagen 3">
            <a:extLst>
              <a:ext uri="{FF2B5EF4-FFF2-40B4-BE49-F238E27FC236}">
                <a16:creationId xmlns:a16="http://schemas.microsoft.com/office/drawing/2014/main" xmlns="" id="{034E49A7-B024-23D0-7089-6523E12F703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9120336" y="3861048"/>
            <a:ext cx="2611468" cy="2860179"/>
          </a:xfrm>
          <a:prstGeom prst="rect">
            <a:avLst/>
          </a:prstGeom>
        </p:spPr>
      </p:pic>
      <p:pic>
        <p:nvPicPr>
          <p:cNvPr id="2049" name="Picture 1" descr="C:\Users\Mª Angels\Desktop\UPA\EREPA\FI DE CURS 2024-2025\Cartell\Logo any jubilar esperança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80960" y="4857760"/>
            <a:ext cx="1720850" cy="175895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xmlns="" val="334882549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2322</TotalTime>
  <Words>1510</Words>
  <Application>Microsoft Office PowerPoint</Application>
  <PresentationFormat>Personalizado</PresentationFormat>
  <Paragraphs>271</Paragraphs>
  <Slides>73</Slides>
  <Notes>0</Notes>
  <HiddenSlides>0</HiddenSlides>
  <MMClips>1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diapositiva</vt:lpstr>
      </vt:variant>
      <vt:variant>
        <vt:i4>73</vt:i4>
      </vt:variant>
    </vt:vector>
  </HeadingPairs>
  <TitlesOfParts>
    <vt:vector size="74" baseType="lpstr">
      <vt:lpstr>Tema de Office</vt:lpstr>
      <vt:lpstr>   GRUPS   I  ACTIVITATS Unitat Pastoral Agermanada  Pilar- Magdalena                                      Curs 2024-25 </vt:lpstr>
      <vt:lpstr>Diapositiva 2</vt:lpstr>
      <vt:lpstr>Diapositiva 3</vt:lpstr>
      <vt:lpstr>Diapositiva 4</vt:lpstr>
      <vt:lpstr>Diapositiva 5</vt:lpstr>
      <vt:lpstr>Diapositiva 6</vt:lpstr>
      <vt:lpstr>Diapositiva 7</vt:lpstr>
      <vt:lpstr>Diapositiva 8</vt:lpstr>
      <vt:lpstr>Diapositiva 9</vt:lpstr>
      <vt:lpstr>Diapositiva 10</vt:lpstr>
      <vt:lpstr>Diapositiva 11</vt:lpstr>
      <vt:lpstr>Diapositiva 12</vt:lpstr>
      <vt:lpstr>Diapositiva 13</vt:lpstr>
      <vt:lpstr>Diapositiva 14</vt:lpstr>
      <vt:lpstr>Diapositiva 15</vt:lpstr>
      <vt:lpstr>Diapositiva 16</vt:lpstr>
      <vt:lpstr>Diapositiva 17</vt:lpstr>
      <vt:lpstr>Diapositiva 18</vt:lpstr>
      <vt:lpstr>Diapositiva 19</vt:lpstr>
      <vt:lpstr>Diapositiva 20</vt:lpstr>
      <vt:lpstr>Diapositiva 21</vt:lpstr>
      <vt:lpstr>Diapositiva 22</vt:lpstr>
      <vt:lpstr>Diapositiva 23</vt:lpstr>
      <vt:lpstr>Diapositiva 24</vt:lpstr>
      <vt:lpstr>Diapositiva 25</vt:lpstr>
      <vt:lpstr>Diapositiva 26</vt:lpstr>
      <vt:lpstr>Diapositiva 27</vt:lpstr>
      <vt:lpstr>Diapositiva 28</vt:lpstr>
      <vt:lpstr>Diapositiva 29</vt:lpstr>
      <vt:lpstr>Diapositiva 30</vt:lpstr>
      <vt:lpstr>Diapositiva 31</vt:lpstr>
      <vt:lpstr>Diapositiva 32</vt:lpstr>
      <vt:lpstr>Diapositiva 33</vt:lpstr>
      <vt:lpstr>Diapositiva 34</vt:lpstr>
      <vt:lpstr>Diapositiva 35</vt:lpstr>
      <vt:lpstr>Diapositiva 36</vt:lpstr>
      <vt:lpstr>Diapositiva 37</vt:lpstr>
      <vt:lpstr>Diapositiva 38</vt:lpstr>
      <vt:lpstr>Diapositiva 39</vt:lpstr>
      <vt:lpstr>Diapositiva 40</vt:lpstr>
      <vt:lpstr>Diapositiva 41</vt:lpstr>
      <vt:lpstr>Diapositiva 42</vt:lpstr>
      <vt:lpstr>Diapositiva 43</vt:lpstr>
      <vt:lpstr>Diapositiva 44</vt:lpstr>
      <vt:lpstr>Diapositiva 45</vt:lpstr>
      <vt:lpstr>Diapositiva 46</vt:lpstr>
      <vt:lpstr>Diapositiva 47</vt:lpstr>
      <vt:lpstr>Diapositiva 48</vt:lpstr>
      <vt:lpstr>Diapositiva 49</vt:lpstr>
      <vt:lpstr>Diapositiva 50</vt:lpstr>
      <vt:lpstr>Diapositiva 51</vt:lpstr>
      <vt:lpstr>Diapositiva 52</vt:lpstr>
      <vt:lpstr>Diapositiva 53</vt:lpstr>
      <vt:lpstr>Diapositiva 54</vt:lpstr>
      <vt:lpstr>Diapositiva 55</vt:lpstr>
      <vt:lpstr>Diapositiva 56</vt:lpstr>
      <vt:lpstr>Diapositiva 57</vt:lpstr>
      <vt:lpstr>Diapositiva 58</vt:lpstr>
      <vt:lpstr>Diapositiva 59</vt:lpstr>
      <vt:lpstr>Diapositiva 60</vt:lpstr>
      <vt:lpstr>Diapositiva 61</vt:lpstr>
      <vt:lpstr>Diapositiva 62</vt:lpstr>
      <vt:lpstr>Diapositiva 63</vt:lpstr>
      <vt:lpstr>Diapositiva 64</vt:lpstr>
      <vt:lpstr>Diapositiva 65</vt:lpstr>
      <vt:lpstr>Diapositiva 66</vt:lpstr>
      <vt:lpstr>Diapositiva 67</vt:lpstr>
      <vt:lpstr>Diapositiva 68</vt:lpstr>
      <vt:lpstr>Diapositiva 69</vt:lpstr>
      <vt:lpstr>Diapositiva 70</vt:lpstr>
      <vt:lpstr>Diapositiva 71</vt:lpstr>
      <vt:lpstr>Diapositiva 72</vt:lpstr>
      <vt:lpstr>Diapositiva 73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Diapositiva 1</dc:title>
  <dc:creator>Mª Angels</dc:creator>
  <cp:lastModifiedBy>Mª Angels</cp:lastModifiedBy>
  <cp:revision>305</cp:revision>
  <dcterms:created xsi:type="dcterms:W3CDTF">2023-03-22T18:38:54Z</dcterms:created>
  <dcterms:modified xsi:type="dcterms:W3CDTF">2025-06-06T09:12:52Z</dcterms:modified>
</cp:coreProperties>
</file>