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ink/ink8.xml" ContentType="application/inkml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ink/ink6.xml" ContentType="application/inkml+xml"/>
  <Override PartName="/ppt/ink/ink7.xml" ContentType="application/inkml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ink/ink3.xml" ContentType="application/inkml+xml"/>
  <Override PartName="/ppt/ink/ink4.xml" ContentType="application/inkml+xml"/>
  <Override PartName="/ppt/ink/ink5.xml" ContentType="application/inkml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ink/ink1.xml" ContentType="application/inkml+xml"/>
  <Override PartName="/ppt/ink/ink2.xml" ContentType="application/inkml+xml"/>
  <Override PartName="/ppt/ink/ink12.xml" ContentType="application/inkml+xml"/>
  <Override PartName="/ppt/ink/ink13.xml" ContentType="application/inkml+xml"/>
  <Override PartName="/ppt/slideLayouts/slideLayout10.xml" ContentType="application/vnd.openxmlformats-officedocument.presentationml.slideLayout+xml"/>
  <Default Extension="gif" ContentType="image/gif"/>
  <Override PartName="/ppt/ink/ink10.xml" ContentType="application/inkml+xml"/>
  <Override PartName="/ppt/ink/ink11.xml" ContentType="application/inkml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ink/ink9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64" r:id="rId3"/>
    <p:sldId id="292" r:id="rId4"/>
    <p:sldId id="294" r:id="rId5"/>
    <p:sldId id="266" r:id="rId6"/>
    <p:sldId id="258" r:id="rId7"/>
    <p:sldId id="290" r:id="rId8"/>
    <p:sldId id="295" r:id="rId9"/>
    <p:sldId id="285" r:id="rId10"/>
    <p:sldId id="259" r:id="rId11"/>
    <p:sldId id="261" r:id="rId12"/>
    <p:sldId id="260" r:id="rId13"/>
    <p:sldId id="296" r:id="rId14"/>
    <p:sldId id="280" r:id="rId15"/>
    <p:sldId id="289" r:id="rId16"/>
    <p:sldId id="267" r:id="rId17"/>
    <p:sldId id="275" r:id="rId18"/>
    <p:sldId id="256" r:id="rId19"/>
    <p:sldId id="262" r:id="rId20"/>
    <p:sldId id="263" r:id="rId2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724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1T11:18:44.33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1T11:19:28.56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1T11:19:28.95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1T11:19:29.88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1T11:19:30.28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1T11:19:02.42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1T11:19:24.34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1T11:19:25.27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1T11:19:25.57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1T11:19:26.69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1T11:19:27.28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1T11:19:27.91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1T11:19:28.22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83EC89F-6F69-1B75-8B11-4008EAA267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0B55909-EA3D-B030-8ACB-D27E978995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4C18CBE-A1D7-A8A0-8118-E2B8DE7F3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20B6-17DA-4308-BFC0-4FDF6009543B}" type="datetimeFigureOut">
              <a:rPr lang="ca-ES" smtClean="0"/>
              <a:pPr/>
              <a:t>20/3/2024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A471E26-92D7-DD5A-16D7-BAAC0E529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6C8871F-11B3-69E7-E388-7FAE03FCD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17AE9-0AE7-43C9-B204-F4D9427491DB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1946464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1BF95DD-3787-AEFB-13C6-DD7D36C29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9EED4293-E795-8663-FF72-29AEFE7F08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CAE1D54-DA40-E39B-E3C5-91873E015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20B6-17DA-4308-BFC0-4FDF6009543B}" type="datetimeFigureOut">
              <a:rPr lang="ca-ES" smtClean="0"/>
              <a:pPr/>
              <a:t>20/3/2024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3A20BCC-8019-5006-15EF-802709F3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8238B81-320F-1E95-063F-2BAC4A244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17AE9-0AE7-43C9-B204-F4D9427491DB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2584823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F728FE29-3AD1-73AC-11DC-E431AD8A23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DC3948D-8260-5E50-4DC0-91D7D3947C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D25C3D3-33F1-8F21-73EE-D4840404C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20B6-17DA-4308-BFC0-4FDF6009543B}" type="datetimeFigureOut">
              <a:rPr lang="ca-ES" smtClean="0"/>
              <a:pPr/>
              <a:t>20/3/2024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F00EBFE-ABAC-56C7-F004-CAA9B5055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AFF9B49-C223-1EC0-2572-5A14329BD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17AE9-0AE7-43C9-B204-F4D9427491DB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3054447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B94B087-3E83-29D2-8580-FCCB13EDD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1573DBB-00DA-CF71-588C-4F70C8FEB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C8C1190-01F2-C412-147A-E4B832A14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20B6-17DA-4308-BFC0-4FDF6009543B}" type="datetimeFigureOut">
              <a:rPr lang="ca-ES" smtClean="0"/>
              <a:pPr/>
              <a:t>20/3/2024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9ED948B-5D5B-1D2B-A43F-9DE4C9CCD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AF4A87B-624D-BCF7-4E40-62FED1408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17AE9-0AE7-43C9-B204-F4D9427491DB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115060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85A5878-53E7-782B-A0FD-CC54AE68A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66C32EE-936B-7ABD-19EA-48ACC7C80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5440908-8D91-DDC9-6B81-F02DDC379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20B6-17DA-4308-BFC0-4FDF6009543B}" type="datetimeFigureOut">
              <a:rPr lang="ca-ES" smtClean="0"/>
              <a:pPr/>
              <a:t>20/3/2024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3F4285F-099E-DFE4-54F2-0D5415A06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62A4D24-44D6-0EAF-1AFA-40A3F33E2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17AE9-0AE7-43C9-B204-F4D9427491DB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368583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D249343-9498-D7C7-1100-F37AA5B38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CA0023A-8D31-F6B8-8047-073AEEF18D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87C08820-13AF-3BCF-6541-954D6C540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4FF2E560-13FD-CC68-7791-8BA235712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20B6-17DA-4308-BFC0-4FDF6009543B}" type="datetimeFigureOut">
              <a:rPr lang="ca-ES" smtClean="0"/>
              <a:pPr/>
              <a:t>20/3/2024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3D0FC7A-21C1-5ED6-970D-676848CF8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6061368-8056-BD7F-9B63-DA06B8938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17AE9-0AE7-43C9-B204-F4D9427491DB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3408215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265544F-0C72-0F5F-FB56-6E6238642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59C6B3C-99EF-DB03-95DE-8D2E1A579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A85D8556-5C74-8DC2-8A03-50F738FD3A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D5B72724-60D0-3588-CE88-A9426737A2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95DF738F-B4D4-8E26-42F4-5C1BB26352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EFEB498D-F763-33FD-DBD6-439FEFF12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20B6-17DA-4308-BFC0-4FDF6009543B}" type="datetimeFigureOut">
              <a:rPr lang="ca-ES" smtClean="0"/>
              <a:pPr/>
              <a:t>20/3/2024</a:t>
            </a:fld>
            <a:endParaRPr lang="ca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077C3B1C-C1E3-81A3-C7A9-788157EEF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CB575916-5777-75F8-9ED8-27AFF0161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17AE9-0AE7-43C9-B204-F4D9427491DB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16934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32CA81D-C0BF-EA90-2ACE-84899EC3D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38BACF3B-DE67-8F6B-BF3E-5E9ABC9C0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20B6-17DA-4308-BFC0-4FDF6009543B}" type="datetimeFigureOut">
              <a:rPr lang="ca-ES" smtClean="0"/>
              <a:pPr/>
              <a:t>20/3/2024</a:t>
            </a:fld>
            <a:endParaRPr lang="ca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CCC3ECAA-4652-52D3-64ED-F13365376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0BC69CF4-7596-7A97-E68B-88A0B76B8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17AE9-0AE7-43C9-B204-F4D9427491DB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3545738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86B3E530-E5E9-C0B6-957A-D32DE40FF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20B6-17DA-4308-BFC0-4FDF6009543B}" type="datetimeFigureOut">
              <a:rPr lang="ca-ES" smtClean="0"/>
              <a:pPr/>
              <a:t>20/3/2024</a:t>
            </a:fld>
            <a:endParaRPr lang="ca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A45039F1-0583-B981-58F9-F7BE16CD8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923A0644-AFA3-A12C-84B2-6192595D7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17AE9-0AE7-43C9-B204-F4D9427491DB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3921089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1C5F4E0-8777-F47D-BD28-99D5A6BED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3697593-F99C-29DD-D0F3-565BB9C6B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550C7798-51A0-1BF7-465C-CC8DDE0AE1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24BED3F-F3F8-0812-A478-1F32D1C33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20B6-17DA-4308-BFC0-4FDF6009543B}" type="datetimeFigureOut">
              <a:rPr lang="ca-ES" smtClean="0"/>
              <a:pPr/>
              <a:t>20/3/2024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A7CB8922-BC67-16FF-E965-F3FC382D3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021B77EE-EAD4-F1A6-B57E-8BC590F15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17AE9-0AE7-43C9-B204-F4D9427491DB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1306888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F72D81F-2362-377C-B1A9-435BEE4FC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57547E48-158E-25A0-4F32-D7362122A8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75965698-1B57-84AA-02F2-52A22E8459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AD7FAA5-7E89-1325-EC59-A011B7417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20B6-17DA-4308-BFC0-4FDF6009543B}" type="datetimeFigureOut">
              <a:rPr lang="ca-ES" smtClean="0"/>
              <a:pPr/>
              <a:t>20/3/2024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378B199-0A85-8D8B-378F-8540CB36D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140E389-AC64-EA91-719C-72AECAAA8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17AE9-0AE7-43C9-B204-F4D9427491DB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1327637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6F3ECFDB-799D-BD77-DE47-3D1EF1CF7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94855FD0-6516-F9CB-E7FC-26DB1C3641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EE230E4-CB8D-E536-2712-7EEC10D487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A020B6-17DA-4308-BFC0-4FDF6009543B}" type="datetimeFigureOut">
              <a:rPr lang="ca-ES" smtClean="0"/>
              <a:pPr/>
              <a:t>20/3/2024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173AA5E-7F66-A708-9549-DB6A2FB2F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96B746C-8AFC-6CEB-13C3-8960E9ADEB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017AE9-0AE7-43C9-B204-F4D9427491DB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344863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jpeg"/><Relationship Id="rId18" Type="http://schemas.openxmlformats.org/officeDocument/2006/relationships/image" Target="../media/image50.gif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17" Type="http://schemas.openxmlformats.org/officeDocument/2006/relationships/image" Target="../media/image49.gif"/><Relationship Id="rId2" Type="http://schemas.openxmlformats.org/officeDocument/2006/relationships/image" Target="../media/image34.png"/><Relationship Id="rId16" Type="http://schemas.openxmlformats.org/officeDocument/2006/relationships/image" Target="../media/image4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43.png"/><Relationship Id="rId5" Type="http://schemas.openxmlformats.org/officeDocument/2006/relationships/image" Target="../media/image37.jpeg"/><Relationship Id="rId15" Type="http://schemas.openxmlformats.org/officeDocument/2006/relationships/image" Target="../media/image47.jpeg"/><Relationship Id="rId10" Type="http://schemas.openxmlformats.org/officeDocument/2006/relationships/image" Target="../media/image42.png"/><Relationship Id="rId4" Type="http://schemas.openxmlformats.org/officeDocument/2006/relationships/image" Target="../media/image36.jpeg"/><Relationship Id="rId9" Type="http://schemas.openxmlformats.org/officeDocument/2006/relationships/image" Target="../media/image41.jpeg"/><Relationship Id="rId1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13" Type="http://schemas.openxmlformats.org/officeDocument/2006/relationships/customXml" Target="../ink/ink11.xml"/><Relationship Id="rId3" Type="http://schemas.openxmlformats.org/officeDocument/2006/relationships/image" Target="../media/image5.png"/><Relationship Id="rId7" Type="http://schemas.openxmlformats.org/officeDocument/2006/relationships/customXml" Target="../ink/ink5.xml"/><Relationship Id="rId12" Type="http://schemas.openxmlformats.org/officeDocument/2006/relationships/customXml" Target="../ink/ink10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11" Type="http://schemas.openxmlformats.org/officeDocument/2006/relationships/customXml" Target="../ink/ink9.xml"/><Relationship Id="rId5" Type="http://schemas.openxmlformats.org/officeDocument/2006/relationships/customXml" Target="../ink/ink3.xml"/><Relationship Id="rId15" Type="http://schemas.openxmlformats.org/officeDocument/2006/relationships/customXml" Target="../ink/ink13.xml"/><Relationship Id="rId10" Type="http://schemas.openxmlformats.org/officeDocument/2006/relationships/customXml" Target="../ink/ink8.xml"/><Relationship Id="rId4" Type="http://schemas.openxmlformats.org/officeDocument/2006/relationships/customXml" Target="../ink/ink2.xml"/><Relationship Id="rId9" Type="http://schemas.openxmlformats.org/officeDocument/2006/relationships/customXml" Target="../ink/ink7.xml"/><Relationship Id="rId14" Type="http://schemas.openxmlformats.org/officeDocument/2006/relationships/customXml" Target="../ink/ink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ordreference.com/definicio/insuficient" TargetMode="External"/><Relationship Id="rId3" Type="http://schemas.openxmlformats.org/officeDocument/2006/relationships/hyperlink" Target="https://www.google.cat/search?tbm=isch&amp;lr=lang_ca&amp;safe=on&amp;q=%22pobresa%22" TargetMode="External"/><Relationship Id="rId7" Type="http://schemas.openxmlformats.org/officeDocument/2006/relationships/hyperlink" Target="https://www.wordreference.com/definicio/necessitat" TargetMode="External"/><Relationship Id="rId2" Type="http://schemas.openxmlformats.org/officeDocument/2006/relationships/hyperlink" Target="https://www.google.cat/search?tbm=bks&amp;lr=lang_ca&amp;q=%22pobresa%2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at/search?tbm=isch&amp;lr=lang_ca&amp;safe=on&amp;q=%22pobre%22" TargetMode="External"/><Relationship Id="rId5" Type="http://schemas.openxmlformats.org/officeDocument/2006/relationships/hyperlink" Target="https://www.google.cat/search?tbm=bks&amp;lr=lang_ca&amp;q=%22pobre%22" TargetMode="External"/><Relationship Id="rId4" Type="http://schemas.openxmlformats.org/officeDocument/2006/relationships/hyperlink" Target="https://www.wordreference.com/definicio/estreto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429000"/>
          </a:xfrm>
        </p:spPr>
        <p:txBody>
          <a:bodyPr>
            <a:noAutofit/>
          </a:bodyPr>
          <a:lstStyle/>
          <a:p>
            <a:r>
              <a:rPr lang="es-ES" sz="7200" noProof="1">
                <a:solidFill>
                  <a:srgbClr val="CC242D"/>
                </a:solidFill>
                <a:latin typeface="ITC Century Std Ultra" panose="00000900000000000000" pitchFamily="50" charset="0"/>
              </a:rPr>
              <a:t>Presentació de </a:t>
            </a:r>
            <a:br>
              <a:rPr lang="es-ES" sz="7200" noProof="1">
                <a:solidFill>
                  <a:srgbClr val="CC242D"/>
                </a:solidFill>
                <a:latin typeface="ITC Century Std Ultra" panose="00000900000000000000" pitchFamily="50" charset="0"/>
              </a:rPr>
            </a:br>
            <a:r>
              <a:rPr lang="es-ES" sz="5400" noProof="1">
                <a:solidFill>
                  <a:srgbClr val="CC242D"/>
                </a:solidFill>
                <a:latin typeface="ITC Century Std Ultra" panose="00000900000000000000" pitchFamily="50" charset="0"/>
              </a:rPr>
              <a:t/>
            </a:r>
            <a:br>
              <a:rPr lang="es-ES" sz="5400" noProof="1">
                <a:solidFill>
                  <a:srgbClr val="CC242D"/>
                </a:solidFill>
                <a:latin typeface="ITC Century Std Ultra" panose="00000900000000000000" pitchFamily="50" charset="0"/>
              </a:rPr>
            </a:br>
            <a:r>
              <a:rPr lang="es-ES" sz="8800" noProof="1">
                <a:solidFill>
                  <a:srgbClr val="CC242D"/>
                </a:solidFill>
                <a:latin typeface="ITC Century Std Ultra" panose="00000900000000000000" pitchFamily="50" charset="0"/>
              </a:rPr>
              <a:t>Càritas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CC24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ES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  <a:p>
            <a:pPr algn="ctr"/>
            <a:r>
              <a:rPr lang="ca-ES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DIOCESANA DE LLEIDA</a:t>
            </a:r>
          </a:p>
        </p:txBody>
      </p:sp>
    </p:spTree>
    <p:extLst>
      <p:ext uri="{BB962C8B-B14F-4D97-AF65-F5344CB8AC3E}">
        <p14:creationId xmlns:p14="http://schemas.microsoft.com/office/powerpoint/2010/main" xmlns="" val="47652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CE584CF3-6A25-312F-F697-9426F2EE4A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400" y="291090"/>
            <a:ext cx="6743699" cy="5586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s-E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Àrea</a:t>
            </a:r>
            <a:r>
              <a:rPr lang="es-E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de </a:t>
            </a:r>
            <a:r>
              <a:rPr lang="es-E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Desenvolupament</a:t>
            </a:r>
            <a:r>
              <a:rPr lang="es-E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Institucional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7D7836CD-79F2-D5B5-343C-2244C7D786C6}"/>
              </a:ext>
            </a:extLst>
          </p:cNvPr>
          <p:cNvSpPr/>
          <p:nvPr/>
        </p:nvSpPr>
        <p:spPr>
          <a:xfrm>
            <a:off x="529171" y="1188153"/>
            <a:ext cx="3505200" cy="43425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u="sng" dirty="0"/>
              <a:t>Responsables del </a:t>
            </a:r>
            <a:r>
              <a:rPr lang="es-ES" sz="2000" u="sng" dirty="0" err="1"/>
              <a:t>Voluntariat</a:t>
            </a:r>
            <a:endParaRPr lang="es-ES" sz="2000" u="sng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14BE249D-F0E5-3C84-2E96-9D0C136954F7}"/>
              </a:ext>
            </a:extLst>
          </p:cNvPr>
          <p:cNvSpPr/>
          <p:nvPr/>
        </p:nvSpPr>
        <p:spPr>
          <a:xfrm>
            <a:off x="385371" y="1957445"/>
            <a:ext cx="5045856" cy="20241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s-ES" sz="20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ES" sz="20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ES" sz="20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sz="2000" dirty="0"/>
              <a:t>Programa de </a:t>
            </a:r>
            <a:r>
              <a:rPr lang="es-ES" sz="2000" dirty="0" err="1"/>
              <a:t>Voluntariat</a:t>
            </a:r>
            <a:r>
              <a:rPr lang="es-ES" sz="2000" dirty="0"/>
              <a:t> i </a:t>
            </a:r>
            <a:r>
              <a:rPr lang="es-ES" sz="2000" dirty="0" err="1"/>
              <a:t>Formació</a:t>
            </a:r>
            <a:endParaRPr lang="es-E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000" dirty="0"/>
              <a:t>P. </a:t>
            </a:r>
            <a:r>
              <a:rPr lang="es-ES" sz="2000" dirty="0" err="1"/>
              <a:t>d’animació</a:t>
            </a:r>
            <a:r>
              <a:rPr lang="es-ES" sz="2000" dirty="0"/>
              <a:t> de les </a:t>
            </a:r>
            <a:r>
              <a:rPr lang="es-ES" sz="2000" dirty="0" err="1"/>
              <a:t>càritas</a:t>
            </a:r>
            <a:r>
              <a:rPr lang="es-ES" sz="2000" dirty="0"/>
              <a:t> </a:t>
            </a:r>
            <a:r>
              <a:rPr lang="es-ES" sz="2000" dirty="0" err="1"/>
              <a:t>Parroquials</a:t>
            </a:r>
            <a:endParaRPr lang="es-ES" sz="20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sz="2000" dirty="0"/>
              <a:t>Programa de </a:t>
            </a:r>
            <a:r>
              <a:rPr lang="es-ES" sz="2000" dirty="0" err="1"/>
              <a:t>Gent</a:t>
            </a:r>
            <a:r>
              <a:rPr lang="es-ES" sz="2000" dirty="0"/>
              <a:t> Gran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sz="2000" dirty="0"/>
              <a:t>Programa </a:t>
            </a:r>
            <a:r>
              <a:rPr lang="es-ES" sz="2000" dirty="0" err="1"/>
              <a:t>Joves</a:t>
            </a:r>
            <a:r>
              <a:rPr lang="es-ES" sz="2000" dirty="0"/>
              <a:t> en </a:t>
            </a:r>
            <a:r>
              <a:rPr lang="es-ES" sz="2000" dirty="0" err="1"/>
              <a:t>Valors</a:t>
            </a:r>
            <a:endParaRPr lang="es-ES" sz="20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sz="2000" dirty="0"/>
              <a:t>Programa </a:t>
            </a:r>
            <a:r>
              <a:rPr lang="es-ES" sz="2000" dirty="0" err="1"/>
              <a:t>comerç</a:t>
            </a:r>
            <a:r>
              <a:rPr lang="es-ES" sz="2000" dirty="0"/>
              <a:t> </a:t>
            </a:r>
            <a:r>
              <a:rPr lang="es-ES" sz="2000" dirty="0" err="1"/>
              <a:t>just</a:t>
            </a:r>
            <a:r>
              <a:rPr lang="es-ES" sz="2000" dirty="0"/>
              <a:t>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ES" sz="20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ES" sz="2000" dirty="0"/>
          </a:p>
          <a:p>
            <a:endParaRPr lang="es-ES" sz="20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4A6BDF62-9DA3-C1FA-0298-3F04B4E178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119" b="6215"/>
          <a:stretch/>
        </p:blipFill>
        <p:spPr>
          <a:xfrm>
            <a:off x="6828245" y="2981467"/>
            <a:ext cx="4664047" cy="278802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026C7726-CC56-3C78-4F1A-F49252F54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908" y="1088510"/>
            <a:ext cx="3114675" cy="150495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220CFADF-9CB6-91B5-4E92-6264CF6D63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697" y="4253996"/>
            <a:ext cx="6223247" cy="244792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879BDAD6-1952-D317-779B-2A890350D3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3987" y="886396"/>
            <a:ext cx="313372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042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>
            <a:extLst>
              <a:ext uri="{FF2B5EF4-FFF2-40B4-BE49-F238E27FC236}">
                <a16:creationId xmlns:a16="http://schemas.microsoft.com/office/drawing/2014/main" xmlns="" id="{47E99982-2DEC-2C2B-5A09-3F064CBD9DCC}"/>
              </a:ext>
            </a:extLst>
          </p:cNvPr>
          <p:cNvSpPr txBox="1">
            <a:spLocks/>
          </p:cNvSpPr>
          <p:nvPr/>
        </p:nvSpPr>
        <p:spPr>
          <a:xfrm>
            <a:off x="3889625" y="149042"/>
            <a:ext cx="5264727" cy="9268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Àrea</a:t>
            </a:r>
            <a:r>
              <a:rPr lang="es-E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de </a:t>
            </a:r>
            <a:r>
              <a:rPr lang="es-E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Serveis</a:t>
            </a:r>
            <a:r>
              <a:rPr lang="es-E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s-E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Generals</a:t>
            </a:r>
            <a:r>
              <a:rPr lang="es-E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i </a:t>
            </a:r>
            <a:r>
              <a:rPr lang="es-E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relacions</a:t>
            </a:r>
            <a:r>
              <a:rPr lang="es-E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s-E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institucionals</a:t>
            </a:r>
            <a:endParaRPr lang="es-E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7D957B27-1B18-832E-B9E5-ACDE1E790FA2}"/>
              </a:ext>
            </a:extLst>
          </p:cNvPr>
          <p:cNvSpPr/>
          <p:nvPr/>
        </p:nvSpPr>
        <p:spPr>
          <a:xfrm>
            <a:off x="384425" y="1014683"/>
            <a:ext cx="3505200" cy="43425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u="sng" dirty="0"/>
              <a:t>Responsables del </a:t>
            </a:r>
            <a:r>
              <a:rPr lang="es-ES" sz="2000" u="sng" dirty="0" err="1"/>
              <a:t>Voluntariat</a:t>
            </a:r>
            <a:endParaRPr lang="es-ES" sz="2000" u="sng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6317481E-EEB1-BE12-6F6F-41D53D0B0E72}"/>
              </a:ext>
            </a:extLst>
          </p:cNvPr>
          <p:cNvSpPr/>
          <p:nvPr/>
        </p:nvSpPr>
        <p:spPr>
          <a:xfrm>
            <a:off x="79999" y="1753849"/>
            <a:ext cx="3377044" cy="13386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s-ES" sz="20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sz="2000" dirty="0" err="1"/>
              <a:t>Administració</a:t>
            </a:r>
            <a:endParaRPr lang="es-ES" sz="20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sz="2000" dirty="0" err="1"/>
              <a:t>Comunicació</a:t>
            </a:r>
            <a:endParaRPr lang="es-ES" sz="20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sz="2000" dirty="0" err="1"/>
              <a:t>Captació</a:t>
            </a:r>
            <a:r>
              <a:rPr lang="es-ES" sz="2000" dirty="0"/>
              <a:t> de Fons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ES" sz="2000" dirty="0"/>
          </a:p>
          <a:p>
            <a:pPr algn="just"/>
            <a:endParaRPr lang="es-ES" sz="20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54B2C063-8AE3-438F-CE81-80AC10C6DA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425" y="2927467"/>
            <a:ext cx="5517756" cy="367924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44D77C98-4125-2D7C-2420-366D202CEB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2109" y="2487830"/>
            <a:ext cx="5515535" cy="367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708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Resultat d'imatges de flecha color 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641654">
            <a:off x="6430739" y="5259878"/>
            <a:ext cx="2263717" cy="107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Resultat d'imatges de flecha color 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632957">
            <a:off x="2871076" y="5244016"/>
            <a:ext cx="2263717" cy="107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esultat d'imatges de flecha color 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953810">
            <a:off x="7165235" y="522217"/>
            <a:ext cx="2263717" cy="107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sultat d'imatges de flecha color 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560312">
            <a:off x="4505300" y="553347"/>
            <a:ext cx="2263717" cy="107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esultat d'imatges de flecha color 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564502">
            <a:off x="-271638" y="5347312"/>
            <a:ext cx="2263717" cy="107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esultat d'imatges de flecha color 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958076">
            <a:off x="-245202" y="1725775"/>
            <a:ext cx="2263717" cy="107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t d'imatges de flecha color 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881357">
            <a:off x="9397845" y="432991"/>
            <a:ext cx="2462204" cy="116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0" y="5625"/>
            <a:ext cx="12192000" cy="6852375"/>
          </a:xfrm>
          <a:prstGeom prst="rect">
            <a:avLst/>
          </a:prstGeom>
          <a:noFill/>
          <a:ln w="76200">
            <a:solidFill>
              <a:srgbClr val="CC242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CuadroTexto 8"/>
          <p:cNvSpPr txBox="1"/>
          <p:nvPr/>
        </p:nvSpPr>
        <p:spPr>
          <a:xfrm>
            <a:off x="908565" y="675748"/>
            <a:ext cx="36567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COM????</a:t>
            </a:r>
            <a:endParaRPr lang="ca-ES" sz="7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085231" y="1870712"/>
            <a:ext cx="875111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800" b="1" i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amb</a:t>
            </a:r>
            <a:r>
              <a:rPr lang="es-ES" sz="9600" b="1" i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PERSONES </a:t>
            </a:r>
          </a:p>
          <a:p>
            <a:r>
              <a:rPr lang="es-ES" sz="9600" b="1" i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VOLUNTÀRIES! </a:t>
            </a:r>
            <a:endParaRPr lang="ca-ES" sz="9600" b="1" i="1" spc="-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pic>
        <p:nvPicPr>
          <p:cNvPr id="7" name="Picture 2" descr="Resultat d'imatges de flecha color 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96091">
            <a:off x="9837610" y="4800652"/>
            <a:ext cx="2263717" cy="107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80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6F9D65A-672B-6C0B-0B74-92EFACC73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dirty="0"/>
              <a:t>Les persones que treballem a Càritas</a:t>
            </a:r>
            <a:br>
              <a:rPr lang="ca-ES" dirty="0"/>
            </a:br>
            <a:endParaRPr lang="ca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1360ACC-C50A-DB56-81F0-298278636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93191" cy="1253135"/>
          </a:xfrm>
        </p:spPr>
        <p:txBody>
          <a:bodyPr>
            <a:normAutofit fontScale="92500"/>
          </a:bodyPr>
          <a:lstStyle/>
          <a:p>
            <a:r>
              <a:rPr lang="ca-ES" dirty="0"/>
              <a:t>Persones contractades</a:t>
            </a:r>
          </a:p>
          <a:p>
            <a:r>
              <a:rPr lang="ca-ES" dirty="0"/>
              <a:t>Persones voluntàries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322CF4E6-C8AB-6A2B-72A9-5BC22488BAEF}"/>
              </a:ext>
            </a:extLst>
          </p:cNvPr>
          <p:cNvSpPr txBox="1"/>
          <p:nvPr/>
        </p:nvSpPr>
        <p:spPr>
          <a:xfrm>
            <a:off x="1887522" y="3029031"/>
            <a:ext cx="8405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dirty="0"/>
              <a:t>Identitat de les persones que treballem a Càritas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126BE6EE-F708-CF97-2980-35E9DA926FD6}"/>
              </a:ext>
            </a:extLst>
          </p:cNvPr>
          <p:cNvSpPr txBox="1"/>
          <p:nvPr/>
        </p:nvSpPr>
        <p:spPr>
          <a:xfrm>
            <a:off x="1191237" y="3874931"/>
            <a:ext cx="64930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/>
              <a:t>L’amor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/>
              <a:t>El compromís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/>
              <a:t>La gratuïtat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/>
              <a:t>La fe cristiana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/>
              <a:t>El respecte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/>
              <a:t>La tolerància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04055859-3DCD-63FE-6EC1-1D255A958BDA}"/>
              </a:ext>
            </a:extLst>
          </p:cNvPr>
          <p:cNvSpPr txBox="1"/>
          <p:nvPr/>
        </p:nvSpPr>
        <p:spPr>
          <a:xfrm>
            <a:off x="1518407" y="5906256"/>
            <a:ext cx="7256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b="1"/>
              <a:t>La nostra identitat està sempre en construcció i no és exclusiva</a:t>
            </a:r>
            <a:endParaRPr lang="ca-ES" b="1" dirty="0"/>
          </a:p>
        </p:txBody>
      </p:sp>
    </p:spTree>
    <p:extLst>
      <p:ext uri="{BB962C8B-B14F-4D97-AF65-F5344CB8AC3E}">
        <p14:creationId xmlns:p14="http://schemas.microsoft.com/office/powerpoint/2010/main" xmlns="" val="203216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96099" y="1979996"/>
            <a:ext cx="10599802" cy="2579227"/>
          </a:xfrm>
        </p:spPr>
        <p:txBody>
          <a:bodyPr>
            <a:noAutofit/>
          </a:bodyPr>
          <a:lstStyle/>
          <a:p>
            <a:pPr algn="ctr"/>
            <a:r>
              <a:rPr lang="ca-ES" sz="7200" b="1" dirty="0">
                <a:solidFill>
                  <a:srgbClr val="CC24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COM POTS AJUDAR ALS ALTRES?</a:t>
            </a:r>
          </a:p>
        </p:txBody>
      </p:sp>
    </p:spTree>
    <p:extLst>
      <p:ext uri="{BB962C8B-B14F-4D97-AF65-F5344CB8AC3E}">
        <p14:creationId xmlns:p14="http://schemas.microsoft.com/office/powerpoint/2010/main" xmlns="" val="670958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96099" y="1979996"/>
            <a:ext cx="10599802" cy="2579227"/>
          </a:xfrm>
        </p:spPr>
        <p:txBody>
          <a:bodyPr>
            <a:noAutofit/>
          </a:bodyPr>
          <a:lstStyle/>
          <a:p>
            <a:pPr algn="ctr"/>
            <a:r>
              <a:rPr lang="ca-ES" sz="7200" b="1" dirty="0">
                <a:solidFill>
                  <a:srgbClr val="CC24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QUÈ SE’T DONA BÉ FER?</a:t>
            </a:r>
          </a:p>
        </p:txBody>
      </p:sp>
    </p:spTree>
    <p:extLst>
      <p:ext uri="{BB962C8B-B14F-4D97-AF65-F5344CB8AC3E}">
        <p14:creationId xmlns:p14="http://schemas.microsoft.com/office/powerpoint/2010/main" xmlns="" val="80365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5541" y="3647699"/>
            <a:ext cx="2355582" cy="235558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856" y="3299596"/>
            <a:ext cx="3601022" cy="360102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3643" y="663342"/>
            <a:ext cx="2596373" cy="259637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1861" y="2506152"/>
            <a:ext cx="2789910" cy="278991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14352" y="3877372"/>
            <a:ext cx="3042858" cy="304285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4141" y="450683"/>
            <a:ext cx="3021692" cy="302169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166" y="940377"/>
            <a:ext cx="3575500" cy="35755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76804" y="940377"/>
            <a:ext cx="2707322" cy="270732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2814" y="4542498"/>
            <a:ext cx="2438095" cy="24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590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2139387"/>
            <a:ext cx="12192000" cy="2579227"/>
          </a:xfrm>
          <a:noFill/>
        </p:spPr>
        <p:txBody>
          <a:bodyPr>
            <a:noAutofit/>
          </a:bodyPr>
          <a:lstStyle/>
          <a:p>
            <a:pPr algn="ctr"/>
            <a:r>
              <a:rPr lang="ca-ES" sz="13000" b="1" dirty="0">
                <a:solidFill>
                  <a:srgbClr val="A7FFCF"/>
                </a:solidFill>
                <a:effectLst>
                  <a:outerShdw blurRad="38100" dist="38100" dir="2700000" algn="tl">
                    <a:srgbClr val="000000">
                      <a:alpha val="10000"/>
                    </a:srgbClr>
                  </a:outerShdw>
                </a:effectLst>
                <a:latin typeface="Gill Sans MT" panose="020B0502020104020203" pitchFamily="34" charset="0"/>
              </a:rPr>
              <a:t>TEMPS</a:t>
            </a:r>
            <a:r>
              <a:rPr lang="ca-ES" sz="13000" b="1" dirty="0">
                <a:solidFill>
                  <a:srgbClr val="BDF5FB"/>
                </a:solidFill>
                <a:effectLst>
                  <a:outerShdw blurRad="38100" dist="38100" dir="2700000" algn="tl">
                    <a:srgbClr val="000000">
                      <a:alpha val="10000"/>
                    </a:srgbClr>
                  </a:outerShdw>
                </a:effectLst>
                <a:latin typeface="Gill Sans MT" panose="020B0502020104020203" pitchFamily="34" charset="0"/>
              </a:rPr>
              <a:t>PASSIÓ</a:t>
            </a:r>
            <a:r>
              <a:rPr lang="ca-ES" sz="14000" b="1" dirty="0">
                <a:solidFill>
                  <a:srgbClr val="F7EBA3"/>
                </a:solidFill>
                <a:effectLst>
                  <a:outerShdw blurRad="38100" dist="38100" dir="2700000" algn="tl">
                    <a:srgbClr val="000000">
                      <a:alpha val="10000"/>
                    </a:srgbClr>
                  </a:outerShdw>
                </a:effectLst>
                <a:latin typeface="Gill Sans MT" panose="020B0502020104020203" pitchFamily="34" charset="0"/>
              </a:rPr>
              <a:t>IMPLICACIÓ</a:t>
            </a: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0" y="2139387"/>
            <a:ext cx="12192000" cy="25792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a-ES" sz="10900" b="1" spc="-3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VOLUNTARIAT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8346E3E-E1EF-D275-63AD-3557FF7281F7}"/>
              </a:ext>
            </a:extLst>
          </p:cNvPr>
          <p:cNvSpPr txBox="1">
            <a:spLocks/>
          </p:cNvSpPr>
          <p:nvPr/>
        </p:nvSpPr>
        <p:spPr>
          <a:xfrm>
            <a:off x="1498600" y="223837"/>
            <a:ext cx="9156700" cy="9191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b="1" dirty="0">
                <a:solidFill>
                  <a:schemeClr val="accent1"/>
                </a:solidFill>
              </a:rPr>
              <a:t>SOM TOTS VOLUNTARIS</a:t>
            </a:r>
          </a:p>
        </p:txBody>
      </p:sp>
    </p:spTree>
    <p:extLst>
      <p:ext uri="{BB962C8B-B14F-4D97-AF65-F5344CB8AC3E}">
        <p14:creationId xmlns:p14="http://schemas.microsoft.com/office/powerpoint/2010/main" xmlns="" val="414628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C8E8825-079B-E57D-2512-F3569C858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417" y="1506990"/>
            <a:ext cx="9144000" cy="523926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484DF1F9-9EF3-4D7D-4B84-AEBC45B2F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51" y="0"/>
            <a:ext cx="481965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230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t d'imatges de voluntari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20324"/>
            <a:ext cx="12192000" cy="790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1631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1052" y="120003"/>
            <a:ext cx="8209897" cy="628721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2921" y="313653"/>
            <a:ext cx="6230982" cy="6230982"/>
          </a:xfrm>
          <a:prstGeom prst="rect">
            <a:avLst/>
          </a:prstGeom>
        </p:spPr>
      </p:pic>
      <p:sp>
        <p:nvSpPr>
          <p:cNvPr id="17" name="Elipse 16"/>
          <p:cNvSpPr/>
          <p:nvPr/>
        </p:nvSpPr>
        <p:spPr>
          <a:xfrm>
            <a:off x="2358339" y="3262762"/>
            <a:ext cx="2880000" cy="2880000"/>
          </a:xfrm>
          <a:prstGeom prst="ellipse">
            <a:avLst/>
          </a:prstGeom>
          <a:solidFill>
            <a:srgbClr val="EB8D91"/>
          </a:solidFill>
          <a:ln w="57150">
            <a:solidFill>
              <a:srgbClr val="CC24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lipse 17"/>
          <p:cNvSpPr/>
          <p:nvPr/>
        </p:nvSpPr>
        <p:spPr>
          <a:xfrm>
            <a:off x="3744815" y="837046"/>
            <a:ext cx="2880000" cy="2880000"/>
          </a:xfrm>
          <a:prstGeom prst="ellipse">
            <a:avLst/>
          </a:prstGeom>
          <a:solidFill>
            <a:srgbClr val="EB8D91"/>
          </a:solidFill>
          <a:ln w="57150">
            <a:solidFill>
              <a:srgbClr val="CC24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Elipse 18"/>
          <p:cNvSpPr/>
          <p:nvPr/>
        </p:nvSpPr>
        <p:spPr>
          <a:xfrm>
            <a:off x="6533047" y="837046"/>
            <a:ext cx="2880000" cy="2880000"/>
          </a:xfrm>
          <a:prstGeom prst="ellipse">
            <a:avLst/>
          </a:prstGeom>
          <a:solidFill>
            <a:srgbClr val="EB8D91"/>
          </a:solidFill>
          <a:ln w="57150">
            <a:solidFill>
              <a:srgbClr val="CC24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lipse 19"/>
          <p:cNvSpPr/>
          <p:nvPr/>
        </p:nvSpPr>
        <p:spPr>
          <a:xfrm>
            <a:off x="5197170" y="3262762"/>
            <a:ext cx="2880000" cy="2880000"/>
          </a:xfrm>
          <a:prstGeom prst="ellipse">
            <a:avLst/>
          </a:prstGeom>
          <a:solidFill>
            <a:srgbClr val="EB8D91"/>
          </a:solidFill>
          <a:ln w="57150">
            <a:solidFill>
              <a:srgbClr val="CC24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/>
          <p:cNvSpPr/>
          <p:nvPr/>
        </p:nvSpPr>
        <p:spPr>
          <a:xfrm>
            <a:off x="6512887" y="837046"/>
            <a:ext cx="2880000" cy="288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CC24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lipse 14"/>
          <p:cNvSpPr/>
          <p:nvPr/>
        </p:nvSpPr>
        <p:spPr>
          <a:xfrm>
            <a:off x="2337330" y="3271678"/>
            <a:ext cx="2880000" cy="288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CC24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/>
          <p:cNvSpPr/>
          <p:nvPr/>
        </p:nvSpPr>
        <p:spPr>
          <a:xfrm>
            <a:off x="3724655" y="837046"/>
            <a:ext cx="2880000" cy="288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CC24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929" t="4540" r="12629" b="64794"/>
          <a:stretch/>
        </p:blipFill>
        <p:spPr>
          <a:xfrm rot="16200000">
            <a:off x="4219596" y="1237688"/>
            <a:ext cx="2103120" cy="210312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738" t="39206" r="6963" b="32603"/>
          <a:stretch/>
        </p:blipFill>
        <p:spPr>
          <a:xfrm rot="16200000">
            <a:off x="2428883" y="3805523"/>
            <a:ext cx="2338250" cy="193330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134" t="71016" r="9122" b="10317"/>
          <a:stretch/>
        </p:blipFill>
        <p:spPr>
          <a:xfrm rot="16200000">
            <a:off x="7347660" y="1593553"/>
            <a:ext cx="1149532" cy="1280161"/>
          </a:xfrm>
          <a:prstGeom prst="rect">
            <a:avLst/>
          </a:prstGeom>
        </p:spPr>
      </p:pic>
      <p:sp>
        <p:nvSpPr>
          <p:cNvPr id="14" name="Elipse 13"/>
          <p:cNvSpPr/>
          <p:nvPr/>
        </p:nvSpPr>
        <p:spPr>
          <a:xfrm>
            <a:off x="5199656" y="3267220"/>
            <a:ext cx="2880000" cy="288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CC24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6" t="23459" r="57150" b="44732"/>
          <a:stretch/>
        </p:blipFill>
        <p:spPr>
          <a:xfrm rot="16200000">
            <a:off x="5705012" y="3596346"/>
            <a:ext cx="2011683" cy="218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7714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16" grpId="0" animBg="1"/>
      <p:bldP spid="16" grpId="1" animBg="1"/>
      <p:bldP spid="15" grpId="0" animBg="1"/>
      <p:bldP spid="15" grpId="1" animBg="1"/>
      <p:bldP spid="6" grpId="0" animBg="1"/>
      <p:bldP spid="6" grpId="1" animBg="1"/>
      <p:bldP spid="14" grpId="0" animBg="1"/>
      <p:bldP spid="1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t d'imatges de CARIT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1903" y="3808598"/>
            <a:ext cx="2072472" cy="184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Resultat d'imatges de CARIT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808" y="2632241"/>
            <a:ext cx="3028950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Resultat d'imatges de CARIT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808" y="4361050"/>
            <a:ext cx="2209800" cy="7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http://www.easypassinternational.eu/wp-content/uploads/2015/06/caritas-internationalis_easypass_internation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808" y="304205"/>
            <a:ext cx="2839869" cy="212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0" descr="http://www.caritasthailand.net/index%20eng/images/We%20are%20carita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8758" y="2271539"/>
            <a:ext cx="2016157" cy="186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2" descr="https://yt3.ggpht.com/-wQ0FYpPmB90/AAAAAAAAAAI/AAAAAAAAAAA/Nwx0KghvX2Q/s900-c-k-no/phot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917" y="425356"/>
            <a:ext cx="2107818" cy="210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8" descr="http://caritasjordan.org.jo/images/4%20FACEBOOK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9937" y="1726910"/>
            <a:ext cx="1647467" cy="174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0" descr="http://www.sje.vic.edu.au/images/caritas-be-mor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16219" y="3731774"/>
            <a:ext cx="2105025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4621" y="569627"/>
            <a:ext cx="2578100" cy="90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4" descr="Resultat d'imatges de logos carita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04123" y="178615"/>
            <a:ext cx="2314575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Resultat d'imatges de logos carita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2723" y="4179183"/>
            <a:ext cx="2286000" cy="11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Resultat d'imatges de logos carita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0310" y="5646300"/>
            <a:ext cx="16478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Resultat d'imatges de logos carita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8293" y="1813090"/>
            <a:ext cx="152400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vignette2.wikia.nocookie.net/freakylogo/images/5/5d/Caritas_Manila.jpg/revision/latest?cb=201302261646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4283" y="5299271"/>
            <a:ext cx="998618" cy="138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www.brandsoftheworld.com/sites/default/files/styles/logo-thumbnail/public/0021/6161/brand.gif?itok=V_IP4Lsu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2611" y="408896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www.caritas.org/wp-content/uploads/2013/08/logo-Caritas-Lebanon.gif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02303" y="2038714"/>
            <a:ext cx="2312792" cy="98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http://www.caritas.org/wp-content/uploads/2013/07/logoCaritasAlgeria.gif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0062" y="3411388"/>
            <a:ext cx="1633401" cy="8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xmlns="" id="{59BD6384-339D-B5FC-F751-FF00EAB4DB2B}"/>
              </a:ext>
            </a:extLst>
          </p:cNvPr>
          <p:cNvSpPr/>
          <p:nvPr/>
        </p:nvSpPr>
        <p:spPr>
          <a:xfrm>
            <a:off x="5721539" y="5907261"/>
            <a:ext cx="4164261" cy="764275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MOLTES GRÀCIES</a:t>
            </a:r>
          </a:p>
        </p:txBody>
      </p:sp>
    </p:spTree>
    <p:extLst>
      <p:ext uri="{BB962C8B-B14F-4D97-AF65-F5344CB8AC3E}">
        <p14:creationId xmlns:p14="http://schemas.microsoft.com/office/powerpoint/2010/main" xmlns="" val="84394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EEBE1EC8-32B0-3FC2-B42B-D21A6C8AAA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091" r="12095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188F031-C17E-779D-FCBE-48AD954611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169" y="1300580"/>
            <a:ext cx="4023360" cy="2145369"/>
          </a:xfrm>
        </p:spPr>
        <p:txBody>
          <a:bodyPr anchor="b">
            <a:normAutofit/>
          </a:bodyPr>
          <a:lstStyle/>
          <a:p>
            <a:pPr algn="l"/>
            <a:r>
              <a:rPr lang="es-ES" sz="4800" noProof="1">
                <a:latin typeface="ITC Century Std Ultra" panose="00000900000000000000" pitchFamily="50" charset="0"/>
              </a:rPr>
              <a:t>Càritas diocesana de Lleida</a:t>
            </a:r>
            <a:endParaRPr lang="es-ES" sz="4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73E76147-11E9-F19B-8F38-980624079F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623" y="3543301"/>
            <a:ext cx="4023359" cy="2689016"/>
          </a:xfrm>
        </p:spPr>
        <p:txBody>
          <a:bodyPr>
            <a:noAutofit/>
          </a:bodyPr>
          <a:lstStyle/>
          <a:p>
            <a:pPr algn="just"/>
            <a:r>
              <a:rPr lang="es-ES" sz="2000" b="1" dirty="0" err="1"/>
              <a:t>Càritas</a:t>
            </a:r>
            <a:r>
              <a:rPr lang="es-ES" sz="2000" dirty="0"/>
              <a:t> </a:t>
            </a:r>
            <a:r>
              <a:rPr lang="es-ES" sz="2000" dirty="0" err="1"/>
              <a:t>és</a:t>
            </a:r>
            <a:r>
              <a:rPr lang="es-ES" sz="2000" dirty="0"/>
              <a:t> </a:t>
            </a:r>
            <a:r>
              <a:rPr lang="es-ES" sz="2000" dirty="0" err="1"/>
              <a:t>l’acció</a:t>
            </a:r>
            <a:r>
              <a:rPr lang="es-ES" sz="2000" dirty="0"/>
              <a:t> caritativa de </a:t>
            </a:r>
            <a:r>
              <a:rPr lang="es-ES" sz="2000" dirty="0" err="1"/>
              <a:t>l’Església</a:t>
            </a:r>
            <a:r>
              <a:rPr lang="es-ES" sz="2000" dirty="0"/>
              <a:t> católica, que té </a:t>
            </a:r>
            <a:r>
              <a:rPr lang="es-ES" sz="2000" dirty="0" err="1"/>
              <a:t>l’objectiu</a:t>
            </a:r>
            <a:r>
              <a:rPr lang="es-ES" sz="2000" dirty="0"/>
              <a:t> de </a:t>
            </a:r>
            <a:r>
              <a:rPr lang="es-ES" sz="2000" dirty="0" err="1"/>
              <a:t>promoure</a:t>
            </a:r>
            <a:r>
              <a:rPr lang="es-ES" sz="2000" dirty="0"/>
              <a:t>, orientar i coordinar </a:t>
            </a:r>
            <a:r>
              <a:rPr lang="es-ES" sz="2000" dirty="0" err="1"/>
              <a:t>l’acció</a:t>
            </a:r>
            <a:r>
              <a:rPr lang="es-ES" sz="2000" dirty="0"/>
              <a:t> social i caritativa de la </a:t>
            </a:r>
            <a:r>
              <a:rPr lang="es-ES" sz="2000" dirty="0" err="1"/>
              <a:t>diòcesi</a:t>
            </a:r>
            <a:r>
              <a:rPr lang="es-ES" sz="2000" dirty="0"/>
              <a:t> de Lleida, </a:t>
            </a:r>
            <a:r>
              <a:rPr lang="es-ES" sz="2000" dirty="0" err="1"/>
              <a:t>amb</a:t>
            </a:r>
            <a:r>
              <a:rPr lang="es-ES" sz="2000" dirty="0"/>
              <a:t> la </a:t>
            </a:r>
            <a:r>
              <a:rPr lang="es-ES" sz="2000" dirty="0" err="1"/>
              <a:t>finalitat</a:t>
            </a:r>
            <a:r>
              <a:rPr lang="es-ES" sz="2000" dirty="0"/>
              <a:t> </a:t>
            </a:r>
            <a:r>
              <a:rPr lang="es-ES" sz="2000" dirty="0" err="1"/>
              <a:t>d’ajudar</a:t>
            </a:r>
            <a:r>
              <a:rPr lang="es-ES" sz="2000" dirty="0"/>
              <a:t> la </a:t>
            </a:r>
            <a:r>
              <a:rPr lang="es-ES" sz="2000" dirty="0" err="1"/>
              <a:t>promoció</a:t>
            </a:r>
            <a:r>
              <a:rPr lang="es-ES" sz="2000" dirty="0"/>
              <a:t> humana i el </a:t>
            </a:r>
            <a:r>
              <a:rPr lang="es-ES" sz="2000" dirty="0" err="1"/>
              <a:t>desenvolupament</a:t>
            </a:r>
            <a:r>
              <a:rPr lang="es-ES" sz="2000" dirty="0"/>
              <a:t> integral de les persones</a:t>
            </a:r>
          </a:p>
        </p:txBody>
      </p:sp>
    </p:spTree>
    <p:extLst>
      <p:ext uri="{BB962C8B-B14F-4D97-AF65-F5344CB8AC3E}">
        <p14:creationId xmlns:p14="http://schemas.microsoft.com/office/powerpoint/2010/main" xmlns="" val="2329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208EEA2-617D-0E82-46D6-BB96AC7D6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151547"/>
            <a:ext cx="3893567" cy="67072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solidFill>
                  <a:srgbClr val="C00000"/>
                </a:solidFill>
              </a:rPr>
              <a:t>Organigrama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928D292-7BD9-ECDB-5211-4E2E83B2D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05" y="670669"/>
            <a:ext cx="11982450" cy="588565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s-ES" dirty="0"/>
              <a:t>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47266E2E-5414-A6F9-F6B5-E5B5C36CEB99}"/>
              </a:ext>
            </a:extLst>
          </p:cNvPr>
          <p:cNvSpPr/>
          <p:nvPr/>
        </p:nvSpPr>
        <p:spPr>
          <a:xfrm>
            <a:off x="166045" y="1117480"/>
            <a:ext cx="1892300" cy="5588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Bisbe</a:t>
            </a:r>
            <a:r>
              <a:rPr lang="es-ES" sz="2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 de Lleida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6C7A0572-4118-00FC-48EB-DEC72638C6AA}"/>
              </a:ext>
            </a:extLst>
          </p:cNvPr>
          <p:cNvSpPr/>
          <p:nvPr/>
        </p:nvSpPr>
        <p:spPr>
          <a:xfrm>
            <a:off x="166045" y="2253238"/>
            <a:ext cx="2298700" cy="74396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Consell </a:t>
            </a:r>
            <a:r>
              <a:rPr lang="es-ES" dirty="0" err="1">
                <a:solidFill>
                  <a:schemeClr val="bg1"/>
                </a:solidFill>
              </a:rPr>
              <a:t>Diocesà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D65A8B22-B4DC-BBF7-499F-8807DF4CFD16}"/>
              </a:ext>
            </a:extLst>
          </p:cNvPr>
          <p:cNvSpPr/>
          <p:nvPr/>
        </p:nvSpPr>
        <p:spPr>
          <a:xfrm>
            <a:off x="3296781" y="2418969"/>
            <a:ext cx="2298700" cy="558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bg1"/>
                </a:solidFill>
              </a:rPr>
              <a:t>Direcció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1271FAC5-0A46-9DBA-88C1-70700AFB0E02}"/>
              </a:ext>
            </a:extLst>
          </p:cNvPr>
          <p:cNvSpPr/>
          <p:nvPr/>
        </p:nvSpPr>
        <p:spPr>
          <a:xfrm>
            <a:off x="89033" y="3678380"/>
            <a:ext cx="2298700" cy="62990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bg1"/>
                </a:solidFill>
              </a:rPr>
              <a:t>Comissió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Permanent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52B830C5-5BCA-C18B-25AD-1B813BA9C2EC}"/>
              </a:ext>
            </a:extLst>
          </p:cNvPr>
          <p:cNvSpPr/>
          <p:nvPr/>
        </p:nvSpPr>
        <p:spPr>
          <a:xfrm>
            <a:off x="3378200" y="3678380"/>
            <a:ext cx="2298700" cy="63151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Secretaria General</a:t>
            </a:r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xmlns="" id="{71671F4A-C100-7BCC-384B-6B6557CA1A8D}"/>
              </a:ext>
            </a:extLst>
          </p:cNvPr>
          <p:cNvSpPr/>
          <p:nvPr/>
        </p:nvSpPr>
        <p:spPr>
          <a:xfrm rot="16200000" flipH="1">
            <a:off x="997657" y="1722443"/>
            <a:ext cx="23785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Flecha: a la derecha 16">
            <a:extLst>
              <a:ext uri="{FF2B5EF4-FFF2-40B4-BE49-F238E27FC236}">
                <a16:creationId xmlns:a16="http://schemas.microsoft.com/office/drawing/2014/main" xmlns="" id="{C122824E-9C16-5B38-3638-6FC0F7C74D85}"/>
              </a:ext>
            </a:extLst>
          </p:cNvPr>
          <p:cNvSpPr/>
          <p:nvPr/>
        </p:nvSpPr>
        <p:spPr>
          <a:xfrm rot="10800000" flipH="1">
            <a:off x="2777079" y="2456053"/>
            <a:ext cx="23785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xmlns="" id="{3FAB52D8-DC67-DE33-D304-5016B57FC4E3}"/>
              </a:ext>
            </a:extLst>
          </p:cNvPr>
          <p:cNvSpPr/>
          <p:nvPr/>
        </p:nvSpPr>
        <p:spPr>
          <a:xfrm rot="16200000" flipH="1">
            <a:off x="963936" y="3023126"/>
            <a:ext cx="23785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xmlns="" id="{C9A34D92-C841-9EDB-AE2D-345A7012EF78}"/>
              </a:ext>
            </a:extLst>
          </p:cNvPr>
          <p:cNvSpPr/>
          <p:nvPr/>
        </p:nvSpPr>
        <p:spPr>
          <a:xfrm rot="16200000" flipH="1">
            <a:off x="4408623" y="3067757"/>
            <a:ext cx="23785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" name="Flecha: a la derecha 21">
            <a:extLst>
              <a:ext uri="{FF2B5EF4-FFF2-40B4-BE49-F238E27FC236}">
                <a16:creationId xmlns:a16="http://schemas.microsoft.com/office/drawing/2014/main" xmlns="" id="{7D4636B9-E23C-621E-06A3-9794E4251D85}"/>
              </a:ext>
            </a:extLst>
          </p:cNvPr>
          <p:cNvSpPr/>
          <p:nvPr/>
        </p:nvSpPr>
        <p:spPr>
          <a:xfrm rot="10800000" flipH="1">
            <a:off x="6360745" y="3731731"/>
            <a:ext cx="15981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xmlns="" id="{A2A1AF58-EAD0-4990-2C6D-9B32378F2AA9}"/>
              </a:ext>
            </a:extLst>
          </p:cNvPr>
          <p:cNvSpPr/>
          <p:nvPr/>
        </p:nvSpPr>
        <p:spPr>
          <a:xfrm>
            <a:off x="6787134" y="997746"/>
            <a:ext cx="5195316" cy="53530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xmlns="" id="{962E7BCF-8395-1BB4-FD46-4D881B9D3EC1}"/>
              </a:ext>
            </a:extLst>
          </p:cNvPr>
          <p:cNvSpPr/>
          <p:nvPr/>
        </p:nvSpPr>
        <p:spPr>
          <a:xfrm>
            <a:off x="7171746" y="1070818"/>
            <a:ext cx="4447738" cy="5039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Àrea</a:t>
            </a:r>
            <a:r>
              <a:rPr lang="es-E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s-ES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d’acció</a:t>
            </a:r>
            <a:r>
              <a:rPr lang="es-E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Social</a:t>
            </a:r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25" name="Entrada de lápiz 24">
                <a:extLst>
                  <a:ext uri="{FF2B5EF4-FFF2-40B4-BE49-F238E27FC236}">
                    <a16:creationId xmlns:a16="http://schemas.microsoft.com/office/drawing/2014/main" id="{EB0789C1-A6F1-AEEC-D205-6BDBCCC87384}"/>
                  </a:ext>
                </a:extLst>
              </p14:cNvPr>
              <p14:cNvContentPartPr/>
              <p14:nvPr/>
            </p14:nvContentPartPr>
            <p14:xfrm>
              <a:off x="9054600" y="2247160"/>
              <a:ext cx="360" cy="360"/>
            </p14:xfrm>
          </p:contentPart>
        </mc:Choice>
        <mc:Fallback>
          <p:pic>
            <p:nvPicPr>
              <p:cNvPr id="25" name="Entrada de lápiz 24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EB0789C1-A6F1-AEEC-D205-6BDBCCC8738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45600" y="22385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4">
            <p14:nvContentPartPr>
              <p14:cNvPr id="26" name="Entrada de lápiz 25">
                <a:extLst>
                  <a:ext uri="{FF2B5EF4-FFF2-40B4-BE49-F238E27FC236}">
                    <a16:creationId xmlns:a16="http://schemas.microsoft.com/office/drawing/2014/main" id="{BB46E368-A997-7FEA-E863-343B7B0BB0E1}"/>
                  </a:ext>
                </a:extLst>
              </p14:cNvPr>
              <p14:cNvContentPartPr/>
              <p14:nvPr/>
            </p14:nvContentPartPr>
            <p14:xfrm>
              <a:off x="13156800" y="469480"/>
              <a:ext cx="360" cy="360"/>
            </p14:xfrm>
          </p:contentPart>
        </mc:Choice>
        <mc:Fallback>
          <p:pic>
            <p:nvPicPr>
              <p:cNvPr id="26" name="Entrada de lápiz 25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BB46E368-A997-7FEA-E863-343B7B0BB0E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147800" y="4604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5">
            <p14:nvContentPartPr>
              <p14:cNvPr id="27" name="Entrada de lápiz 26">
                <a:extLst>
                  <a:ext uri="{FF2B5EF4-FFF2-40B4-BE49-F238E27FC236}">
                    <a16:creationId xmlns:a16="http://schemas.microsoft.com/office/drawing/2014/main" id="{A6329DA0-5BCA-3D99-F3EF-9C50D02FF4FC}"/>
                  </a:ext>
                </a:extLst>
              </p14:cNvPr>
              <p14:cNvContentPartPr/>
              <p14:nvPr/>
            </p14:nvContentPartPr>
            <p14:xfrm>
              <a:off x="7263960" y="1117480"/>
              <a:ext cx="360" cy="360"/>
            </p14:xfrm>
          </p:contentPart>
        </mc:Choice>
        <mc:Fallback>
          <p:pic>
            <p:nvPicPr>
              <p:cNvPr id="27" name="Entrada de lápiz 26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A6329DA0-5BCA-3D99-F3EF-9C50D02FF4F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55320" y="110848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upo 29">
            <a:extLst>
              <a:ext uri="{FF2B5EF4-FFF2-40B4-BE49-F238E27FC236}">
                <a16:creationId xmlns:a16="http://schemas.microsoft.com/office/drawing/2014/main" xmlns="" id="{F6DE8A55-CBCD-5545-F8D0-3D864BC8A9BD}"/>
              </a:ext>
            </a:extLst>
          </p:cNvPr>
          <p:cNvGrpSpPr/>
          <p:nvPr/>
        </p:nvGrpSpPr>
        <p:grpSpPr>
          <a:xfrm>
            <a:off x="7225800" y="1104520"/>
            <a:ext cx="360" cy="360"/>
            <a:chOff x="7225800" y="1104520"/>
            <a:chExt cx="360" cy="360"/>
          </a:xfrm>
        </p:grpSpPr>
        <mc:AlternateContent xmlns:mc="http://schemas.openxmlformats.org/markup-compatibility/2006">
          <mc:Choice xmlns:p14="http://schemas.microsoft.com/office/powerpoint/2010/main" xmlns="" Requires="p14">
            <p:contentPart p14:bwMode="auto" r:id="rId6">
              <p14:nvContentPartPr>
                <p14:cNvPr id="28" name="Entrada de lápiz 27">
                  <a:extLst>
                    <a:ext uri="{FF2B5EF4-FFF2-40B4-BE49-F238E27FC236}">
                      <a16:creationId xmlns:a16="http://schemas.microsoft.com/office/drawing/2014/main" id="{249B3D8A-78FD-59FF-46F6-C5BA492EC8CA}"/>
                    </a:ext>
                  </a:extLst>
                </p14:cNvPr>
                <p14:cNvContentPartPr/>
                <p14:nvPr/>
              </p14:nvContentPartPr>
              <p14:xfrm>
                <a:off x="7225800" y="1104520"/>
                <a:ext cx="360" cy="360"/>
              </p14:xfrm>
            </p:contentPart>
          </mc:Choice>
          <mc:Fallback>
            <p:pic>
              <p:nvPicPr>
                <p:cNvPr id="28" name="Entrada de lápiz 27">
                  <a:extLst>
                    <a:ext uri="{FF2B5EF4-FFF2-40B4-BE49-F238E27FC236}">
                      <a16:creationId xmlns:a16="http://schemas.microsoft.com/office/drawing/2014/main" xmlns="" xmlns:p14="http://schemas.microsoft.com/office/powerpoint/2010/main" id="{249B3D8A-78FD-59FF-46F6-C5BA492EC8C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216800" y="10955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="" Requires="p14">
            <p:contentPart p14:bwMode="auto" r:id="rId7">
              <p14:nvContentPartPr>
                <p14:cNvPr id="29" name="Entrada de lápiz 28">
                  <a:extLst>
                    <a:ext uri="{FF2B5EF4-FFF2-40B4-BE49-F238E27FC236}">
                      <a16:creationId xmlns:a16="http://schemas.microsoft.com/office/drawing/2014/main" id="{A307AEB3-1AB9-524C-BFF1-5E23C5391534}"/>
                    </a:ext>
                  </a:extLst>
                </p14:cNvPr>
                <p14:cNvContentPartPr/>
                <p14:nvPr/>
              </p14:nvContentPartPr>
              <p14:xfrm>
                <a:off x="7225800" y="1104520"/>
                <a:ext cx="360" cy="360"/>
              </p14:xfrm>
            </p:contentPart>
          </mc:Choice>
          <mc:Fallback>
            <p:pic>
              <p:nvPicPr>
                <p:cNvPr id="29" name="Entrada de lápiz 28">
                  <a:extLst>
                    <a:ext uri="{FF2B5EF4-FFF2-40B4-BE49-F238E27FC236}">
                      <a16:creationId xmlns:a16="http://schemas.microsoft.com/office/drawing/2014/main" xmlns="" xmlns:p14="http://schemas.microsoft.com/office/powerpoint/2010/main" id="{A307AEB3-1AB9-524C-BFF1-5E23C539153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216800" y="10955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xmlns="" Requires="p14">
          <p:contentPart p14:bwMode="auto" r:id="rId8">
            <p14:nvContentPartPr>
              <p14:cNvPr id="31" name="Entrada de lápiz 30">
                <a:extLst>
                  <a:ext uri="{FF2B5EF4-FFF2-40B4-BE49-F238E27FC236}">
                    <a16:creationId xmlns:a16="http://schemas.microsoft.com/office/drawing/2014/main" id="{82981E84-6677-4DB8-F92D-B07B6AC5E555}"/>
                  </a:ext>
                </a:extLst>
              </p14:cNvPr>
              <p14:cNvContentPartPr/>
              <p14:nvPr/>
            </p14:nvContentPartPr>
            <p14:xfrm>
              <a:off x="7352880" y="1612120"/>
              <a:ext cx="360" cy="360"/>
            </p14:xfrm>
          </p:contentPart>
        </mc:Choice>
        <mc:Fallback>
          <p:pic>
            <p:nvPicPr>
              <p:cNvPr id="31" name="Entrada de lápiz 30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82981E84-6677-4DB8-F92D-B07B6AC5E55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44240" y="16034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9">
            <p14:nvContentPartPr>
              <p14:cNvPr id="32" name="Entrada de lápiz 31">
                <a:extLst>
                  <a:ext uri="{FF2B5EF4-FFF2-40B4-BE49-F238E27FC236}">
                    <a16:creationId xmlns:a16="http://schemas.microsoft.com/office/drawing/2014/main" id="{CBE36A3D-AA9F-EF28-DFF9-D57425D16FCA}"/>
                  </a:ext>
                </a:extLst>
              </p14:cNvPr>
              <p14:cNvContentPartPr/>
              <p14:nvPr/>
            </p14:nvContentPartPr>
            <p14:xfrm>
              <a:off x="8318040" y="1371280"/>
              <a:ext cx="360" cy="360"/>
            </p14:xfrm>
          </p:contentPart>
        </mc:Choice>
        <mc:Fallback>
          <p:pic>
            <p:nvPicPr>
              <p:cNvPr id="32" name="Entrada de lápiz 31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CBE36A3D-AA9F-EF28-DFF9-D57425D16FC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09400" y="136264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upo 37">
            <a:extLst>
              <a:ext uri="{FF2B5EF4-FFF2-40B4-BE49-F238E27FC236}">
                <a16:creationId xmlns:a16="http://schemas.microsoft.com/office/drawing/2014/main" xmlns="" id="{A8779D4B-303C-7101-79FD-373D4D25FF71}"/>
              </a:ext>
            </a:extLst>
          </p:cNvPr>
          <p:cNvGrpSpPr/>
          <p:nvPr/>
        </p:nvGrpSpPr>
        <p:grpSpPr>
          <a:xfrm>
            <a:off x="9219840" y="2831440"/>
            <a:ext cx="360" cy="360"/>
            <a:chOff x="9219840" y="2831440"/>
            <a:chExt cx="360" cy="360"/>
          </a:xfrm>
        </p:grpSpPr>
        <mc:AlternateContent xmlns:mc="http://schemas.openxmlformats.org/markup-compatibility/2006">
          <mc:Choice xmlns:p14="http://schemas.microsoft.com/office/powerpoint/2010/main" xmlns="" Requires="p14">
            <p:contentPart p14:bwMode="auto" r:id="rId10">
              <p14:nvContentPartPr>
                <p14:cNvPr id="33" name="Entrada de lápiz 32">
                  <a:extLst>
                    <a:ext uri="{FF2B5EF4-FFF2-40B4-BE49-F238E27FC236}">
                      <a16:creationId xmlns:a16="http://schemas.microsoft.com/office/drawing/2014/main" id="{EA76DEAD-529A-C3E0-BA8E-9C3C4E56E153}"/>
                    </a:ext>
                  </a:extLst>
                </p14:cNvPr>
                <p14:cNvContentPartPr/>
                <p14:nvPr/>
              </p14:nvContentPartPr>
              <p14:xfrm>
                <a:off x="9219840" y="2831440"/>
                <a:ext cx="360" cy="360"/>
              </p14:xfrm>
            </p:contentPart>
          </mc:Choice>
          <mc:Fallback>
            <p:pic>
              <p:nvPicPr>
                <p:cNvPr id="33" name="Entrada de lápiz 32">
                  <a:extLst>
                    <a:ext uri="{FF2B5EF4-FFF2-40B4-BE49-F238E27FC236}">
                      <a16:creationId xmlns:a16="http://schemas.microsoft.com/office/drawing/2014/main" xmlns="" xmlns:p14="http://schemas.microsoft.com/office/powerpoint/2010/main" id="{EA76DEAD-529A-C3E0-BA8E-9C3C4E56E15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210840" y="28228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="" Requires="p14">
            <p:contentPart p14:bwMode="auto" r:id="rId11">
              <p14:nvContentPartPr>
                <p14:cNvPr id="34" name="Entrada de lápiz 33">
                  <a:extLst>
                    <a:ext uri="{FF2B5EF4-FFF2-40B4-BE49-F238E27FC236}">
                      <a16:creationId xmlns:a16="http://schemas.microsoft.com/office/drawing/2014/main" id="{87BFC989-7EB1-8F39-4DE7-AB34E2D2720B}"/>
                    </a:ext>
                  </a:extLst>
                </p14:cNvPr>
                <p14:cNvContentPartPr/>
                <p14:nvPr/>
              </p14:nvContentPartPr>
              <p14:xfrm>
                <a:off x="9219840" y="2831440"/>
                <a:ext cx="360" cy="360"/>
              </p14:xfrm>
            </p:contentPart>
          </mc:Choice>
          <mc:Fallback>
            <p:pic>
              <p:nvPicPr>
                <p:cNvPr id="34" name="Entrada de lápiz 33">
                  <a:extLst>
                    <a:ext uri="{FF2B5EF4-FFF2-40B4-BE49-F238E27FC236}">
                      <a16:creationId xmlns:a16="http://schemas.microsoft.com/office/drawing/2014/main" xmlns="" xmlns:p14="http://schemas.microsoft.com/office/powerpoint/2010/main" id="{87BFC989-7EB1-8F39-4DE7-AB34E2D2720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210840" y="28228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upo 36">
            <a:extLst>
              <a:ext uri="{FF2B5EF4-FFF2-40B4-BE49-F238E27FC236}">
                <a16:creationId xmlns:a16="http://schemas.microsoft.com/office/drawing/2014/main" xmlns="" id="{E39B0038-BDCC-C190-F54B-34178B0BBCE7}"/>
              </a:ext>
            </a:extLst>
          </p:cNvPr>
          <p:cNvGrpSpPr/>
          <p:nvPr/>
        </p:nvGrpSpPr>
        <p:grpSpPr>
          <a:xfrm>
            <a:off x="5460720" y="1269400"/>
            <a:ext cx="360" cy="360"/>
            <a:chOff x="5460720" y="1269400"/>
            <a:chExt cx="360" cy="360"/>
          </a:xfrm>
        </p:grpSpPr>
        <mc:AlternateContent xmlns:mc="http://schemas.openxmlformats.org/markup-compatibility/2006">
          <mc:Choice xmlns:p14="http://schemas.microsoft.com/office/powerpoint/2010/main" xmlns="" Requires="p14">
            <p:contentPart p14:bwMode="auto" r:id="rId12">
              <p14:nvContentPartPr>
                <p14:cNvPr id="35" name="Entrada de lápiz 34">
                  <a:extLst>
                    <a:ext uri="{FF2B5EF4-FFF2-40B4-BE49-F238E27FC236}">
                      <a16:creationId xmlns:a16="http://schemas.microsoft.com/office/drawing/2014/main" id="{73FEED55-1FA6-0FF9-19A7-0D67B115D94F}"/>
                    </a:ext>
                  </a:extLst>
                </p14:cNvPr>
                <p14:cNvContentPartPr/>
                <p14:nvPr/>
              </p14:nvContentPartPr>
              <p14:xfrm>
                <a:off x="5460720" y="1269400"/>
                <a:ext cx="360" cy="360"/>
              </p14:xfrm>
            </p:contentPart>
          </mc:Choice>
          <mc:Fallback>
            <p:pic>
              <p:nvPicPr>
                <p:cNvPr id="35" name="Entrada de lápiz 34">
                  <a:extLst>
                    <a:ext uri="{FF2B5EF4-FFF2-40B4-BE49-F238E27FC236}">
                      <a16:creationId xmlns:a16="http://schemas.microsoft.com/office/drawing/2014/main" xmlns="" xmlns:p14="http://schemas.microsoft.com/office/powerpoint/2010/main" id="{73FEED55-1FA6-0FF9-19A7-0D67B115D94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452080" y="12607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="" Requires="p14">
            <p:contentPart p14:bwMode="auto" r:id="rId13">
              <p14:nvContentPartPr>
                <p14:cNvPr id="36" name="Entrada de lápiz 35">
                  <a:extLst>
                    <a:ext uri="{FF2B5EF4-FFF2-40B4-BE49-F238E27FC236}">
                      <a16:creationId xmlns:a16="http://schemas.microsoft.com/office/drawing/2014/main" id="{1C2E2935-0D8B-21D5-5DF2-8F973B0EFCB4}"/>
                    </a:ext>
                  </a:extLst>
                </p14:cNvPr>
                <p14:cNvContentPartPr/>
                <p14:nvPr/>
              </p14:nvContentPartPr>
              <p14:xfrm>
                <a:off x="5460720" y="1269400"/>
                <a:ext cx="360" cy="360"/>
              </p14:xfrm>
            </p:contentPart>
          </mc:Choice>
          <mc:Fallback>
            <p:pic>
              <p:nvPicPr>
                <p:cNvPr id="36" name="Entrada de lápiz 35">
                  <a:extLst>
                    <a:ext uri="{FF2B5EF4-FFF2-40B4-BE49-F238E27FC236}">
                      <a16:creationId xmlns:a16="http://schemas.microsoft.com/office/drawing/2014/main" xmlns="" xmlns:p14="http://schemas.microsoft.com/office/powerpoint/2010/main" id="{1C2E2935-0D8B-21D5-5DF2-8F973B0EFCB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452080" y="12607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upo 40">
            <a:extLst>
              <a:ext uri="{FF2B5EF4-FFF2-40B4-BE49-F238E27FC236}">
                <a16:creationId xmlns:a16="http://schemas.microsoft.com/office/drawing/2014/main" xmlns="" id="{2A3E3ABB-838B-0DC6-1596-EF3606ED5516}"/>
              </a:ext>
            </a:extLst>
          </p:cNvPr>
          <p:cNvGrpSpPr/>
          <p:nvPr/>
        </p:nvGrpSpPr>
        <p:grpSpPr>
          <a:xfrm>
            <a:off x="12941160" y="1701400"/>
            <a:ext cx="360" cy="360"/>
            <a:chOff x="12941160" y="1701400"/>
            <a:chExt cx="360" cy="360"/>
          </a:xfrm>
        </p:grpSpPr>
        <mc:AlternateContent xmlns:mc="http://schemas.openxmlformats.org/markup-compatibility/2006">
          <mc:Choice xmlns:p14="http://schemas.microsoft.com/office/powerpoint/2010/main" xmlns="" Requires="p14">
            <p:contentPart p14:bwMode="auto" r:id="rId14">
              <p14:nvContentPartPr>
                <p14:cNvPr id="39" name="Entrada de lápiz 38">
                  <a:extLst>
                    <a:ext uri="{FF2B5EF4-FFF2-40B4-BE49-F238E27FC236}">
                      <a16:creationId xmlns:a16="http://schemas.microsoft.com/office/drawing/2014/main" id="{09A442B1-89F9-0239-2689-A2CD11E97ED5}"/>
                    </a:ext>
                  </a:extLst>
                </p14:cNvPr>
                <p14:cNvContentPartPr/>
                <p14:nvPr/>
              </p14:nvContentPartPr>
              <p14:xfrm>
                <a:off x="12941160" y="1701400"/>
                <a:ext cx="360" cy="360"/>
              </p14:xfrm>
            </p:contentPart>
          </mc:Choice>
          <mc:Fallback>
            <p:pic>
              <p:nvPicPr>
                <p:cNvPr id="39" name="Entrada de lápiz 38">
                  <a:extLst>
                    <a:ext uri="{FF2B5EF4-FFF2-40B4-BE49-F238E27FC236}">
                      <a16:creationId xmlns:a16="http://schemas.microsoft.com/office/drawing/2014/main" xmlns="" xmlns:p14="http://schemas.microsoft.com/office/powerpoint/2010/main" id="{09A442B1-89F9-0239-2689-A2CD11E97ED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932160" y="16927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="" Requires="p14">
            <p:contentPart p14:bwMode="auto" r:id="rId15">
              <p14:nvContentPartPr>
                <p14:cNvPr id="40" name="Entrada de lápiz 39">
                  <a:extLst>
                    <a:ext uri="{FF2B5EF4-FFF2-40B4-BE49-F238E27FC236}">
                      <a16:creationId xmlns:a16="http://schemas.microsoft.com/office/drawing/2014/main" id="{27F9BFCB-2883-AE4F-3607-D80AB6DF265D}"/>
                    </a:ext>
                  </a:extLst>
                </p14:cNvPr>
                <p14:cNvContentPartPr/>
                <p14:nvPr/>
              </p14:nvContentPartPr>
              <p14:xfrm>
                <a:off x="12941160" y="1701400"/>
                <a:ext cx="360" cy="360"/>
              </p14:xfrm>
            </p:contentPart>
          </mc:Choice>
          <mc:Fallback>
            <p:pic>
              <p:nvPicPr>
                <p:cNvPr id="40" name="Entrada de lápiz 39">
                  <a:extLst>
                    <a:ext uri="{FF2B5EF4-FFF2-40B4-BE49-F238E27FC236}">
                      <a16:creationId xmlns:a16="http://schemas.microsoft.com/office/drawing/2014/main" xmlns="" xmlns:p14="http://schemas.microsoft.com/office/powerpoint/2010/main" id="{27F9BFCB-2883-AE4F-3607-D80AB6DF265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932160" y="16927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9" name="Rectángulo 58">
            <a:extLst>
              <a:ext uri="{FF2B5EF4-FFF2-40B4-BE49-F238E27FC236}">
                <a16:creationId xmlns:a16="http://schemas.microsoft.com/office/drawing/2014/main" xmlns="" id="{5BF6F249-D7E8-4DCA-4062-0D3033BE97BB}"/>
              </a:ext>
            </a:extLst>
          </p:cNvPr>
          <p:cNvSpPr/>
          <p:nvPr/>
        </p:nvSpPr>
        <p:spPr>
          <a:xfrm>
            <a:off x="7263960" y="5273241"/>
            <a:ext cx="4447738" cy="5039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Àrea</a:t>
            </a:r>
            <a:r>
              <a:rPr lang="es-E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de </a:t>
            </a:r>
            <a:r>
              <a:rPr lang="es-ES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Serveis</a:t>
            </a:r>
            <a:r>
              <a:rPr lang="es-E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s-ES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Generals</a:t>
            </a:r>
            <a:endParaRPr lang="es-E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xmlns="" id="{22B45BDD-91E6-B3A4-CB65-4078CB931B10}"/>
              </a:ext>
            </a:extLst>
          </p:cNvPr>
          <p:cNvSpPr/>
          <p:nvPr/>
        </p:nvSpPr>
        <p:spPr>
          <a:xfrm>
            <a:off x="7087083" y="3207165"/>
            <a:ext cx="4447738" cy="5039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Àrea</a:t>
            </a:r>
            <a:r>
              <a:rPr lang="es-E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de </a:t>
            </a:r>
            <a:r>
              <a:rPr lang="es-ES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Desenvolupament</a:t>
            </a:r>
            <a:r>
              <a:rPr lang="es-E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Institucional</a:t>
            </a:r>
          </a:p>
        </p:txBody>
      </p:sp>
    </p:spTree>
    <p:extLst>
      <p:ext uri="{BB962C8B-B14F-4D97-AF65-F5344CB8AC3E}">
        <p14:creationId xmlns:p14="http://schemas.microsoft.com/office/powerpoint/2010/main" xmlns="" val="165626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6802446"/>
          </a:xfrm>
          <a:prstGeom prst="rect">
            <a:avLst/>
          </a:prstGeom>
          <a:noFill/>
          <a:ln w="76200">
            <a:solidFill>
              <a:srgbClr val="CC242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CuadroTexto 8"/>
          <p:cNvSpPr txBox="1"/>
          <p:nvPr/>
        </p:nvSpPr>
        <p:spPr>
          <a:xfrm>
            <a:off x="760309" y="3013502"/>
            <a:ext cx="31265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QUÈ FEM?</a:t>
            </a:r>
            <a:endParaRPr lang="ca-ES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pic>
        <p:nvPicPr>
          <p:cNvPr id="3078" name="Picture 6" descr="Resultat d'imatges de FLECH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866320">
            <a:off x="3006937" y="1606155"/>
            <a:ext cx="5319254" cy="107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6205630" y="1267665"/>
            <a:ext cx="5921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i="1" dirty="0">
                <a:latin typeface="Gill Sans MT" panose="020B0502020104020203" pitchFamily="34" charset="0"/>
              </a:rPr>
              <a:t>Acollir i Treballar per unes condicions de vida més humanes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6469071" y="2698687"/>
            <a:ext cx="53660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i="1" dirty="0">
                <a:latin typeface="Gill Sans MT" panose="020B0502020104020203" pitchFamily="34" charset="0"/>
              </a:rPr>
              <a:t>Promoure l’accés als recursos i serveis. Vetllar pels </a:t>
            </a:r>
            <a:r>
              <a:rPr lang="ca-ES" sz="3600" b="1" i="1" dirty="0">
                <a:latin typeface="Gill Sans MT" panose="020B0502020104020203" pitchFamily="34" charset="0"/>
              </a:rPr>
              <a:t>drets</a:t>
            </a:r>
            <a:r>
              <a:rPr lang="ca-ES" sz="3600" i="1" dirty="0">
                <a:latin typeface="Gill Sans MT" panose="020B0502020104020203" pitchFamily="34" charset="0"/>
              </a:rPr>
              <a:t> i </a:t>
            </a:r>
            <a:r>
              <a:rPr lang="ca-ES" sz="3600" b="1" i="1" dirty="0">
                <a:latin typeface="Gill Sans MT" panose="020B0502020104020203" pitchFamily="34" charset="0"/>
              </a:rPr>
              <a:t>deures</a:t>
            </a:r>
            <a:r>
              <a:rPr lang="ca-ES" sz="3600" i="1" dirty="0">
                <a:latin typeface="Gill Sans MT" panose="020B0502020104020203" pitchFamily="34" charset="0"/>
              </a:rPr>
              <a:t> de les persones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6469071" y="4708574"/>
            <a:ext cx="4295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i="1" dirty="0">
                <a:latin typeface="Gill Sans MT" panose="020B0502020104020203" pitchFamily="34" charset="0"/>
              </a:rPr>
              <a:t>Sensibilitzar la societat</a:t>
            </a:r>
          </a:p>
        </p:txBody>
      </p:sp>
      <p:pic>
        <p:nvPicPr>
          <p:cNvPr id="17" name="Picture 6" descr="Resultat d'imatges de FLECH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7786" y="2772620"/>
            <a:ext cx="5319254" cy="107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Resultat d'imatges de FLECH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73978">
            <a:off x="3196213" y="3838369"/>
            <a:ext cx="5319254" cy="107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3831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41684" y="29376"/>
            <a:ext cx="12233684" cy="6828624"/>
          </a:xfrm>
          <a:prstGeom prst="rect">
            <a:avLst/>
          </a:prstGeom>
          <a:noFill/>
          <a:ln w="76200">
            <a:solidFill>
              <a:srgbClr val="CC242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CuadroTexto 8"/>
          <p:cNvSpPr txBox="1"/>
          <p:nvPr/>
        </p:nvSpPr>
        <p:spPr>
          <a:xfrm>
            <a:off x="2060389" y="330986"/>
            <a:ext cx="76252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MODEL D’ACCIÓ SOCIAL</a:t>
            </a:r>
            <a:endParaRPr lang="ca-ES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1244585" y="2440331"/>
            <a:ext cx="96611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La DIGNITAT de la PERSONA </a:t>
            </a:r>
            <a:br>
              <a:rPr lang="es-E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</a:br>
            <a:r>
              <a:rPr lang="es-E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com a PUNT de PARTIDA</a:t>
            </a:r>
            <a:endParaRPr lang="ca-ES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186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E5FD859A-0213-001E-9387-BF6952589026}"/>
              </a:ext>
            </a:extLst>
          </p:cNvPr>
          <p:cNvSpPr txBox="1"/>
          <p:nvPr/>
        </p:nvSpPr>
        <p:spPr>
          <a:xfrm>
            <a:off x="752030" y="59822"/>
            <a:ext cx="1007549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b="1" i="0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pobresa</a:t>
            </a:r>
            <a:endParaRPr lang="es-ES" b="1" i="0" dirty="0">
              <a:solidFill>
                <a:srgbClr val="222222"/>
              </a:solidFill>
              <a:effectLst/>
              <a:latin typeface="Georgia" panose="02040502050405020303" pitchFamily="18" charset="0"/>
            </a:endParaRPr>
          </a:p>
          <a:p>
            <a:pPr algn="l"/>
            <a:r>
              <a:rPr lang="es-ES" b="0" i="0" u="none" strike="noStrike" dirty="0">
                <a:solidFill>
                  <a:srgbClr val="0645AD"/>
                </a:solidFill>
                <a:effectLst/>
                <a:latin typeface="WR_Korean"/>
                <a:hlinkClick r:id="rId2"/>
              </a:rPr>
              <a:t>en </a:t>
            </a:r>
            <a:r>
              <a:rPr lang="es-ES" b="0" i="0" u="none" strike="noStrike" dirty="0" err="1">
                <a:solidFill>
                  <a:srgbClr val="0645AD"/>
                </a:solidFill>
                <a:effectLst/>
                <a:latin typeface="WR_Korean"/>
                <a:hlinkClick r:id="rId2"/>
              </a:rPr>
              <a:t>context</a:t>
            </a:r>
            <a:r>
              <a:rPr lang="es-ES" b="0" i="0" dirty="0">
                <a:solidFill>
                  <a:srgbClr val="222222"/>
                </a:solidFill>
                <a:effectLst/>
                <a:latin typeface="WR_Korean"/>
              </a:rPr>
              <a:t> | </a:t>
            </a:r>
            <a:r>
              <a:rPr lang="es-ES" b="0" i="0" u="none" strike="noStrike" dirty="0" err="1">
                <a:solidFill>
                  <a:srgbClr val="0645AD"/>
                </a:solidFill>
                <a:effectLst/>
                <a:latin typeface="WR_Korean"/>
                <a:hlinkClick r:id="rId3"/>
              </a:rPr>
              <a:t>imatges</a:t>
            </a:r>
            <a:endParaRPr lang="es-ES" b="0" i="0" dirty="0">
              <a:solidFill>
                <a:srgbClr val="222222"/>
              </a:solidFill>
              <a:effectLst/>
              <a:latin typeface="WR_Korean"/>
            </a:endParaRPr>
          </a:p>
          <a:p>
            <a:pPr algn="l"/>
            <a:endParaRPr lang="es-ES" b="0" i="0" dirty="0">
              <a:solidFill>
                <a:srgbClr val="222222"/>
              </a:solidFill>
              <a:effectLst/>
              <a:latin typeface="WR_Korean"/>
            </a:endParaRPr>
          </a:p>
          <a:p>
            <a:pPr algn="l">
              <a:buFont typeface="+mj-lt"/>
              <a:buAutoNum type="arabicPeriod"/>
            </a:pPr>
            <a:r>
              <a:rPr lang="es-ES" b="0" i="1" dirty="0" err="1">
                <a:solidFill>
                  <a:srgbClr val="222222"/>
                </a:solidFill>
                <a:effectLst/>
                <a:latin typeface="WR_Korean"/>
              </a:rPr>
              <a:t>Diccionari</a:t>
            </a:r>
            <a:r>
              <a:rPr lang="es-ES" b="0" i="1" dirty="0">
                <a:solidFill>
                  <a:srgbClr val="222222"/>
                </a:solidFill>
                <a:effectLst/>
                <a:latin typeface="WR_Korean"/>
              </a:rPr>
              <a:t> manual de la </a:t>
            </a:r>
            <a:r>
              <a:rPr lang="es-ES" b="0" i="1" dirty="0" err="1">
                <a:solidFill>
                  <a:srgbClr val="222222"/>
                </a:solidFill>
                <a:effectLst/>
                <a:latin typeface="WR_Korean"/>
              </a:rPr>
              <a:t>llengua</a:t>
            </a:r>
            <a:r>
              <a:rPr lang="es-ES" b="0" i="1" dirty="0">
                <a:solidFill>
                  <a:srgbClr val="222222"/>
                </a:solidFill>
                <a:effectLst/>
                <a:latin typeface="WR_Korean"/>
              </a:rPr>
              <a:t> catalana Vox</a:t>
            </a:r>
            <a:r>
              <a:rPr lang="es-ES" b="0" i="0" dirty="0">
                <a:solidFill>
                  <a:srgbClr val="222222"/>
                </a:solidFill>
                <a:effectLst/>
                <a:latin typeface="WR_Korean"/>
              </a:rPr>
              <a:t> © Larousse Editorial, S.L. 2007.</a:t>
            </a:r>
            <a:br>
              <a:rPr lang="es-ES" b="0" i="0" dirty="0">
                <a:solidFill>
                  <a:srgbClr val="222222"/>
                </a:solidFill>
                <a:effectLst/>
                <a:latin typeface="WR_Korean"/>
              </a:rPr>
            </a:br>
            <a:r>
              <a:rPr lang="es-ES" b="1" i="0" dirty="0" err="1">
                <a:solidFill>
                  <a:srgbClr val="222222"/>
                </a:solidFill>
                <a:effectLst/>
                <a:latin typeface="WR_Korean"/>
              </a:rPr>
              <a:t>pobresa</a:t>
            </a:r>
            <a:r>
              <a:rPr lang="es-ES" b="0" i="0" dirty="0">
                <a:solidFill>
                  <a:srgbClr val="222222"/>
                </a:solidFill>
                <a:effectLst/>
                <a:latin typeface="WR_Korean"/>
              </a:rPr>
              <a:t> </a:t>
            </a:r>
            <a:r>
              <a:rPr lang="es-ES" b="0" i="1" dirty="0">
                <a:solidFill>
                  <a:srgbClr val="0645AD"/>
                </a:solidFill>
                <a:effectLst/>
                <a:latin typeface="WR_Korean"/>
              </a:rPr>
              <a:t>n. </a:t>
            </a:r>
            <a:r>
              <a:rPr lang="es-ES" b="0" i="1" dirty="0" err="1">
                <a:solidFill>
                  <a:srgbClr val="0645AD"/>
                </a:solidFill>
                <a:effectLst/>
                <a:latin typeface="WR_Korean"/>
              </a:rPr>
              <a:t>f.</a:t>
            </a:r>
            <a:r>
              <a:rPr lang="es-ES" b="0" i="0" dirty="0" err="1">
                <a:solidFill>
                  <a:srgbClr val="222222"/>
                </a:solidFill>
                <a:effectLst/>
                <a:latin typeface="WR_Korean"/>
              </a:rPr>
              <a:t>Falta</a:t>
            </a:r>
            <a:r>
              <a:rPr lang="es-ES" b="0" i="0" dirty="0">
                <a:solidFill>
                  <a:srgbClr val="222222"/>
                </a:solidFill>
                <a:effectLst/>
                <a:latin typeface="WR_Korean"/>
              </a:rPr>
              <a:t> o </a:t>
            </a:r>
            <a:r>
              <a:rPr lang="es-ES" b="0" i="0" dirty="0" err="1">
                <a:solidFill>
                  <a:srgbClr val="222222"/>
                </a:solidFill>
                <a:effectLst/>
                <a:latin typeface="WR_Korean"/>
              </a:rPr>
              <a:t>escassetat</a:t>
            </a:r>
            <a:r>
              <a:rPr lang="es-ES" b="0" i="0" dirty="0">
                <a:solidFill>
                  <a:srgbClr val="222222"/>
                </a:solidFill>
                <a:effectLst/>
                <a:latin typeface="WR_Korean"/>
              </a:rPr>
              <a:t> del </a:t>
            </a:r>
            <a:r>
              <a:rPr lang="es-ES" b="0" i="0" dirty="0" err="1">
                <a:solidFill>
                  <a:srgbClr val="222222"/>
                </a:solidFill>
                <a:effectLst/>
                <a:latin typeface="WR_Korean"/>
              </a:rPr>
              <a:t>necessari</a:t>
            </a:r>
            <a:r>
              <a:rPr lang="es-ES" b="0" i="0" dirty="0">
                <a:solidFill>
                  <a:srgbClr val="222222"/>
                </a:solidFill>
                <a:effectLst/>
                <a:latin typeface="WR_Korean"/>
              </a:rPr>
              <a:t> per </a:t>
            </a:r>
            <a:r>
              <a:rPr lang="es-ES" b="0" i="0" dirty="0" err="1">
                <a:solidFill>
                  <a:srgbClr val="222222"/>
                </a:solidFill>
                <a:effectLst/>
                <a:latin typeface="WR_Korean"/>
              </a:rPr>
              <a:t>viure</a:t>
            </a:r>
            <a:r>
              <a:rPr lang="es-ES" b="0" i="0" dirty="0">
                <a:solidFill>
                  <a:srgbClr val="222222"/>
                </a:solidFill>
                <a:effectLst/>
                <a:latin typeface="WR_Korean"/>
              </a:rPr>
              <a:t>: </a:t>
            </a:r>
            <a:r>
              <a:rPr lang="es-ES" b="0" i="0" dirty="0">
                <a:solidFill>
                  <a:srgbClr val="808080"/>
                </a:solidFill>
                <a:effectLst/>
                <a:latin typeface="WR_Korean"/>
              </a:rPr>
              <a:t>La </a:t>
            </a:r>
            <a:r>
              <a:rPr lang="es-ES" b="0" i="0" dirty="0" err="1">
                <a:solidFill>
                  <a:srgbClr val="808080"/>
                </a:solidFill>
                <a:effectLst/>
                <a:latin typeface="WR_Korean"/>
              </a:rPr>
              <a:t>seva</a:t>
            </a:r>
            <a:r>
              <a:rPr lang="es-ES" b="0" i="0" dirty="0">
                <a:solidFill>
                  <a:srgbClr val="808080"/>
                </a:solidFill>
                <a:effectLst/>
                <a:latin typeface="WR_Korean"/>
              </a:rPr>
              <a:t> </a:t>
            </a:r>
            <a:r>
              <a:rPr lang="es-ES" b="0" i="0" dirty="0" err="1">
                <a:solidFill>
                  <a:srgbClr val="808080"/>
                </a:solidFill>
                <a:effectLst/>
                <a:latin typeface="WR_Korean"/>
              </a:rPr>
              <a:t>família</a:t>
            </a:r>
            <a:r>
              <a:rPr lang="es-ES" b="0" i="0" dirty="0">
                <a:solidFill>
                  <a:srgbClr val="808080"/>
                </a:solidFill>
                <a:effectLst/>
                <a:latin typeface="WR_Korean"/>
              </a:rPr>
              <a:t> </a:t>
            </a:r>
            <a:r>
              <a:rPr lang="es-ES" b="0" i="0" dirty="0" err="1">
                <a:solidFill>
                  <a:srgbClr val="808080"/>
                </a:solidFill>
                <a:effectLst/>
                <a:latin typeface="WR_Korean"/>
              </a:rPr>
              <a:t>vivia</a:t>
            </a:r>
            <a:r>
              <a:rPr lang="es-ES" b="0" i="0" dirty="0">
                <a:solidFill>
                  <a:srgbClr val="808080"/>
                </a:solidFill>
                <a:effectLst/>
                <a:latin typeface="WR_Korean"/>
              </a:rPr>
              <a:t> en la </a:t>
            </a:r>
            <a:r>
              <a:rPr lang="es-ES" b="0" i="0" dirty="0" err="1">
                <a:solidFill>
                  <a:srgbClr val="808080"/>
                </a:solidFill>
                <a:effectLst/>
                <a:latin typeface="WR_Korean"/>
              </a:rPr>
              <a:t>pobresa</a:t>
            </a:r>
            <a:r>
              <a:rPr lang="es-ES" b="0" i="0" dirty="0">
                <a:solidFill>
                  <a:srgbClr val="808080"/>
                </a:solidFill>
                <a:effectLst/>
                <a:latin typeface="WR_Korean"/>
              </a:rPr>
              <a:t> </a:t>
            </a:r>
            <a:r>
              <a:rPr lang="es-ES" b="0" i="0" dirty="0" err="1">
                <a:solidFill>
                  <a:srgbClr val="808080"/>
                </a:solidFill>
                <a:effectLst/>
                <a:latin typeface="WR_Korean"/>
              </a:rPr>
              <a:t>més</a:t>
            </a:r>
            <a:r>
              <a:rPr lang="es-ES" b="0" i="0" dirty="0">
                <a:solidFill>
                  <a:srgbClr val="808080"/>
                </a:solidFill>
                <a:effectLst/>
                <a:latin typeface="WR_Korean"/>
              </a:rPr>
              <a:t> </a:t>
            </a:r>
            <a:r>
              <a:rPr lang="es-ES" b="0" i="0" dirty="0" err="1">
                <a:solidFill>
                  <a:srgbClr val="808080"/>
                </a:solidFill>
                <a:effectLst/>
                <a:latin typeface="WR_Korean"/>
              </a:rPr>
              <a:t>absoluta.</a:t>
            </a:r>
            <a:r>
              <a:rPr lang="es-ES" b="1" i="0" cap="small" dirty="0" err="1">
                <a:solidFill>
                  <a:srgbClr val="222222"/>
                </a:solidFill>
                <a:effectLst/>
                <a:latin typeface="WR_Korean"/>
              </a:rPr>
              <a:t>sin</a:t>
            </a:r>
            <a:r>
              <a:rPr lang="es-ES" b="1" i="0" cap="small" dirty="0">
                <a:solidFill>
                  <a:srgbClr val="222222"/>
                </a:solidFill>
                <a:effectLst/>
                <a:latin typeface="WR_Korean"/>
              </a:rPr>
              <a:t>:</a:t>
            </a:r>
            <a:r>
              <a:rPr lang="es-ES" b="0" i="0" cap="small" dirty="0">
                <a:solidFill>
                  <a:srgbClr val="222222"/>
                </a:solidFill>
                <a:effectLst/>
                <a:latin typeface="WR_Korean"/>
              </a:rPr>
              <a:t> </a:t>
            </a:r>
            <a:r>
              <a:rPr lang="es-ES" b="0" i="0" u="none" strike="noStrike" cap="small" dirty="0" err="1">
                <a:solidFill>
                  <a:srgbClr val="0645AD"/>
                </a:solidFill>
                <a:effectLst/>
                <a:latin typeface="WR_Korean"/>
                <a:hlinkClick r:id="rId4"/>
              </a:rPr>
              <a:t>estretor</a:t>
            </a:r>
            <a:r>
              <a:rPr lang="es-ES" b="0" i="0" dirty="0">
                <a:solidFill>
                  <a:srgbClr val="222222"/>
                </a:solidFill>
                <a:effectLst/>
                <a:latin typeface="WR_Korean"/>
              </a:rPr>
              <a:t/>
            </a:r>
            <a:br>
              <a:rPr lang="es-ES" b="0" i="0" dirty="0">
                <a:solidFill>
                  <a:srgbClr val="222222"/>
                </a:solidFill>
                <a:effectLst/>
                <a:latin typeface="WR_Korean"/>
              </a:rPr>
            </a:br>
            <a:endParaRPr lang="es-ES" b="0" i="0" dirty="0">
              <a:solidFill>
                <a:srgbClr val="222222"/>
              </a:solidFill>
              <a:effectLst/>
              <a:latin typeface="WR_Korean"/>
            </a:endParaRPr>
          </a:p>
          <a:p>
            <a:pPr algn="l">
              <a:buFont typeface="+mj-lt"/>
              <a:buAutoNum type="arabicPeriod"/>
            </a:pPr>
            <a:r>
              <a:rPr lang="es-ES" b="0" i="0" dirty="0">
                <a:solidFill>
                  <a:srgbClr val="222222"/>
                </a:solidFill>
                <a:effectLst/>
                <a:latin typeface="WR_Korean"/>
              </a:rPr>
              <a:t>Falta de </a:t>
            </a:r>
            <a:r>
              <a:rPr lang="es-ES" b="0" i="0" dirty="0" err="1">
                <a:solidFill>
                  <a:srgbClr val="222222"/>
                </a:solidFill>
                <a:effectLst/>
                <a:latin typeface="WR_Korean"/>
              </a:rPr>
              <a:t>qualitat</a:t>
            </a:r>
            <a:r>
              <a:rPr lang="es-ES" b="0" i="0" dirty="0">
                <a:solidFill>
                  <a:srgbClr val="222222"/>
                </a:solidFill>
                <a:effectLst/>
                <a:latin typeface="WR_Korean"/>
              </a:rPr>
              <a:t> o de valor </a:t>
            </a:r>
            <a:r>
              <a:rPr lang="es-ES" b="0" i="0" dirty="0" err="1">
                <a:solidFill>
                  <a:srgbClr val="222222"/>
                </a:solidFill>
                <a:effectLst/>
                <a:latin typeface="WR_Korean"/>
              </a:rPr>
              <a:t>d'alguna</a:t>
            </a:r>
            <a:r>
              <a:rPr lang="es-ES" b="0" i="0" dirty="0">
                <a:solidFill>
                  <a:srgbClr val="222222"/>
                </a:solidFill>
                <a:effectLst/>
                <a:latin typeface="WR_Korean"/>
              </a:rPr>
              <a:t> cosa: </a:t>
            </a:r>
            <a:r>
              <a:rPr lang="es-ES" b="0" i="0" dirty="0">
                <a:solidFill>
                  <a:srgbClr val="808080"/>
                </a:solidFill>
                <a:effectLst/>
                <a:latin typeface="WR_Korean"/>
              </a:rPr>
              <a:t>La </a:t>
            </a:r>
            <a:r>
              <a:rPr lang="es-ES" b="0" i="0" dirty="0" err="1">
                <a:solidFill>
                  <a:srgbClr val="808080"/>
                </a:solidFill>
                <a:effectLst/>
                <a:latin typeface="WR_Korean"/>
              </a:rPr>
              <a:t>pobresa</a:t>
            </a:r>
            <a:r>
              <a:rPr lang="es-ES" b="0" i="0" dirty="0">
                <a:solidFill>
                  <a:srgbClr val="808080"/>
                </a:solidFill>
                <a:effectLst/>
                <a:latin typeface="WR_Korean"/>
              </a:rPr>
              <a:t> </a:t>
            </a:r>
            <a:r>
              <a:rPr lang="es-ES" b="0" i="0" dirty="0" err="1">
                <a:solidFill>
                  <a:srgbClr val="808080"/>
                </a:solidFill>
                <a:effectLst/>
                <a:latin typeface="WR_Korean"/>
              </a:rPr>
              <a:t>d'aquestes</a:t>
            </a:r>
            <a:r>
              <a:rPr lang="es-ES" b="0" i="0" dirty="0">
                <a:solidFill>
                  <a:srgbClr val="808080"/>
                </a:solidFill>
                <a:effectLst/>
                <a:latin typeface="WR_Korean"/>
              </a:rPr>
              <a:t> </a:t>
            </a:r>
            <a:r>
              <a:rPr lang="es-ES" b="0" i="0" dirty="0" err="1">
                <a:solidFill>
                  <a:srgbClr val="808080"/>
                </a:solidFill>
                <a:effectLst/>
                <a:latin typeface="WR_Korean"/>
              </a:rPr>
              <a:t>terres</a:t>
            </a:r>
            <a:r>
              <a:rPr lang="es-ES" b="0" i="0" dirty="0">
                <a:solidFill>
                  <a:srgbClr val="808080"/>
                </a:solidFill>
                <a:effectLst/>
                <a:latin typeface="WR_Korean"/>
              </a:rPr>
              <a:t> no </a:t>
            </a:r>
            <a:r>
              <a:rPr lang="es-ES" b="0" i="0" dirty="0" err="1">
                <a:solidFill>
                  <a:srgbClr val="808080"/>
                </a:solidFill>
                <a:effectLst/>
                <a:latin typeface="WR_Korean"/>
              </a:rPr>
              <a:t>permet</a:t>
            </a:r>
            <a:r>
              <a:rPr lang="es-ES" b="0" i="0" dirty="0">
                <a:solidFill>
                  <a:srgbClr val="808080"/>
                </a:solidFill>
                <a:effectLst/>
                <a:latin typeface="WR_Korean"/>
              </a:rPr>
              <a:t> </a:t>
            </a:r>
            <a:r>
              <a:rPr lang="es-ES" b="0" i="0" dirty="0" err="1">
                <a:solidFill>
                  <a:srgbClr val="808080"/>
                </a:solidFill>
                <a:effectLst/>
                <a:latin typeface="WR_Korean"/>
              </a:rPr>
              <a:t>tenir</a:t>
            </a:r>
            <a:r>
              <a:rPr lang="es-ES" b="0" i="0" dirty="0">
                <a:solidFill>
                  <a:srgbClr val="808080"/>
                </a:solidFill>
                <a:effectLst/>
                <a:latin typeface="WR_Korean"/>
              </a:rPr>
              <a:t> bona </a:t>
            </a:r>
            <a:r>
              <a:rPr lang="es-ES" b="0" i="0" dirty="0" err="1">
                <a:solidFill>
                  <a:srgbClr val="808080"/>
                </a:solidFill>
                <a:effectLst/>
                <a:latin typeface="WR_Korean"/>
              </a:rPr>
              <a:t>collita</a:t>
            </a:r>
            <a:r>
              <a:rPr lang="es-ES" b="0" i="0" dirty="0">
                <a:solidFill>
                  <a:srgbClr val="808080"/>
                </a:solidFill>
                <a:effectLst/>
                <a:latin typeface="WR_Korean"/>
              </a:rPr>
              <a:t>.</a:t>
            </a:r>
            <a:endParaRPr lang="es-ES" b="0" i="0" dirty="0">
              <a:solidFill>
                <a:srgbClr val="222222"/>
              </a:solidFill>
              <a:effectLst/>
              <a:latin typeface="WR_Korean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3EE83987-7817-11B3-879D-83E0288579F8}"/>
              </a:ext>
            </a:extLst>
          </p:cNvPr>
          <p:cNvSpPr txBox="1"/>
          <p:nvPr/>
        </p:nvSpPr>
        <p:spPr>
          <a:xfrm>
            <a:off x="491382" y="2908788"/>
            <a:ext cx="1059678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b="1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pobre</a:t>
            </a:r>
          </a:p>
          <a:p>
            <a:pPr algn="l"/>
            <a:r>
              <a:rPr lang="es-ES" b="0" i="0" u="none" strike="noStrike" dirty="0">
                <a:solidFill>
                  <a:srgbClr val="0645AD"/>
                </a:solidFill>
                <a:effectLst/>
                <a:latin typeface="WR_Korean"/>
                <a:hlinkClick r:id="rId5"/>
              </a:rPr>
              <a:t>en </a:t>
            </a:r>
            <a:r>
              <a:rPr lang="es-ES" b="0" i="0" u="none" strike="noStrike" dirty="0" err="1">
                <a:solidFill>
                  <a:srgbClr val="0645AD"/>
                </a:solidFill>
                <a:effectLst/>
                <a:latin typeface="WR_Korean"/>
                <a:hlinkClick r:id="rId5"/>
              </a:rPr>
              <a:t>context</a:t>
            </a:r>
            <a:r>
              <a:rPr lang="es-ES" b="0" i="0" dirty="0">
                <a:solidFill>
                  <a:srgbClr val="222222"/>
                </a:solidFill>
                <a:effectLst/>
                <a:latin typeface="WR_Korean"/>
              </a:rPr>
              <a:t> | </a:t>
            </a:r>
            <a:r>
              <a:rPr lang="es-ES" b="0" i="0" u="none" strike="noStrike" dirty="0" err="1">
                <a:solidFill>
                  <a:srgbClr val="0645AD"/>
                </a:solidFill>
                <a:effectLst/>
                <a:latin typeface="WR_Korean"/>
                <a:hlinkClick r:id="rId6"/>
              </a:rPr>
              <a:t>imatges</a:t>
            </a:r>
            <a:endParaRPr lang="es-ES" b="0" i="0" dirty="0">
              <a:solidFill>
                <a:srgbClr val="222222"/>
              </a:solidFill>
              <a:effectLst/>
              <a:latin typeface="WR_Korean"/>
            </a:endParaRPr>
          </a:p>
          <a:p>
            <a:pPr algn="l"/>
            <a:endParaRPr lang="es-ES" b="0" i="0" dirty="0">
              <a:solidFill>
                <a:srgbClr val="222222"/>
              </a:solidFill>
              <a:effectLst/>
              <a:latin typeface="WR_Korean"/>
            </a:endParaRPr>
          </a:p>
          <a:p>
            <a:pPr algn="l">
              <a:buFont typeface="+mj-lt"/>
              <a:buAutoNum type="arabicPeriod"/>
            </a:pPr>
            <a:r>
              <a:rPr lang="es-ES" b="0" i="1" dirty="0" err="1">
                <a:solidFill>
                  <a:srgbClr val="222222"/>
                </a:solidFill>
                <a:effectLst/>
                <a:latin typeface="WR_Korean"/>
              </a:rPr>
              <a:t>Diccionari</a:t>
            </a:r>
            <a:r>
              <a:rPr lang="es-ES" b="0" i="1" dirty="0">
                <a:solidFill>
                  <a:srgbClr val="222222"/>
                </a:solidFill>
                <a:effectLst/>
                <a:latin typeface="WR_Korean"/>
              </a:rPr>
              <a:t> manual de la </a:t>
            </a:r>
            <a:r>
              <a:rPr lang="es-ES" b="0" i="1" dirty="0" err="1">
                <a:solidFill>
                  <a:srgbClr val="222222"/>
                </a:solidFill>
                <a:effectLst/>
                <a:latin typeface="WR_Korean"/>
              </a:rPr>
              <a:t>llengua</a:t>
            </a:r>
            <a:r>
              <a:rPr lang="es-ES" b="0" i="1" dirty="0">
                <a:solidFill>
                  <a:srgbClr val="222222"/>
                </a:solidFill>
                <a:effectLst/>
                <a:latin typeface="WR_Korean"/>
              </a:rPr>
              <a:t> catalana Vox</a:t>
            </a:r>
            <a:r>
              <a:rPr lang="es-ES" b="0" i="0" dirty="0">
                <a:solidFill>
                  <a:srgbClr val="222222"/>
                </a:solidFill>
                <a:effectLst/>
                <a:latin typeface="WR_Korean"/>
              </a:rPr>
              <a:t> © Larousse Editorial, S.L. 2007.</a:t>
            </a:r>
            <a:br>
              <a:rPr lang="es-ES" b="0" i="0" dirty="0">
                <a:solidFill>
                  <a:srgbClr val="222222"/>
                </a:solidFill>
                <a:effectLst/>
                <a:latin typeface="WR_Korean"/>
              </a:rPr>
            </a:br>
            <a:r>
              <a:rPr lang="es-ES" b="1" i="0" dirty="0">
                <a:solidFill>
                  <a:srgbClr val="222222"/>
                </a:solidFill>
                <a:effectLst/>
                <a:latin typeface="WR_Korean"/>
              </a:rPr>
              <a:t>pobre, -a</a:t>
            </a:r>
            <a:r>
              <a:rPr lang="es-ES" b="0" i="0" dirty="0">
                <a:solidFill>
                  <a:srgbClr val="222222"/>
                </a:solidFill>
                <a:effectLst/>
                <a:latin typeface="WR_Korean"/>
              </a:rPr>
              <a:t> </a:t>
            </a:r>
            <a:r>
              <a:rPr lang="es-ES" b="0" i="1" dirty="0">
                <a:solidFill>
                  <a:srgbClr val="0645AD"/>
                </a:solidFill>
                <a:effectLst/>
                <a:latin typeface="WR_Korean"/>
              </a:rPr>
              <a:t>adj./n. m. i f.</a:t>
            </a:r>
            <a:r>
              <a:rPr lang="es-ES" b="0" i="0" dirty="0">
                <a:solidFill>
                  <a:srgbClr val="222222"/>
                </a:solidFill>
                <a:effectLst/>
                <a:latin typeface="WR_Korean"/>
              </a:rPr>
              <a:t>[persona] Que no té o </a:t>
            </a:r>
            <a:r>
              <a:rPr lang="es-ES" b="0" i="0" dirty="0" err="1">
                <a:solidFill>
                  <a:srgbClr val="222222"/>
                </a:solidFill>
                <a:effectLst/>
                <a:latin typeface="WR_Korean"/>
              </a:rPr>
              <a:t>gairebé</a:t>
            </a:r>
            <a:r>
              <a:rPr lang="es-ES" b="0" i="0" dirty="0">
                <a:solidFill>
                  <a:srgbClr val="222222"/>
                </a:solidFill>
                <a:effectLst/>
                <a:latin typeface="WR_Korean"/>
              </a:rPr>
              <a:t> no té el </a:t>
            </a:r>
            <a:r>
              <a:rPr lang="es-ES" b="0" i="0" dirty="0" err="1">
                <a:solidFill>
                  <a:srgbClr val="222222"/>
                </a:solidFill>
                <a:effectLst/>
                <a:latin typeface="WR_Korean"/>
              </a:rPr>
              <a:t>necessari</a:t>
            </a:r>
            <a:r>
              <a:rPr lang="es-ES" b="0" i="0" dirty="0">
                <a:solidFill>
                  <a:srgbClr val="222222"/>
                </a:solidFill>
                <a:effectLst/>
                <a:latin typeface="WR_Korean"/>
              </a:rPr>
              <a:t> per </a:t>
            </a:r>
            <a:r>
              <a:rPr lang="es-ES" b="0" i="0" dirty="0" err="1">
                <a:solidFill>
                  <a:srgbClr val="222222"/>
                </a:solidFill>
                <a:effectLst/>
                <a:latin typeface="WR_Korean"/>
              </a:rPr>
              <a:t>viure</a:t>
            </a:r>
            <a:r>
              <a:rPr lang="es-ES" b="0" i="0" dirty="0">
                <a:solidFill>
                  <a:srgbClr val="222222"/>
                </a:solidFill>
                <a:effectLst/>
                <a:latin typeface="WR_Korean"/>
              </a:rPr>
              <a:t>. </a:t>
            </a:r>
            <a:r>
              <a:rPr lang="es-ES" b="1" i="0" cap="small" dirty="0">
                <a:solidFill>
                  <a:srgbClr val="222222"/>
                </a:solidFill>
                <a:effectLst/>
                <a:latin typeface="WR_Korean"/>
              </a:rPr>
              <a:t>sin:</a:t>
            </a:r>
            <a:r>
              <a:rPr lang="es-ES" b="0" i="0" cap="small" dirty="0">
                <a:solidFill>
                  <a:srgbClr val="222222"/>
                </a:solidFill>
                <a:effectLst/>
                <a:latin typeface="WR_Korean"/>
              </a:rPr>
              <a:t> </a:t>
            </a:r>
            <a:r>
              <a:rPr lang="es-ES" b="0" i="0" u="none" strike="noStrike" cap="small" dirty="0" err="1">
                <a:solidFill>
                  <a:srgbClr val="0645AD"/>
                </a:solidFill>
                <a:effectLst/>
                <a:latin typeface="WR_Korean"/>
                <a:hlinkClick r:id="rId7"/>
              </a:rPr>
              <a:t>necessitat</a:t>
            </a:r>
            <a:r>
              <a:rPr lang="es-ES" b="0" i="0" dirty="0">
                <a:solidFill>
                  <a:srgbClr val="222222"/>
                </a:solidFill>
                <a:effectLst/>
                <a:latin typeface="WR_Korean"/>
              </a:rPr>
              <a:t/>
            </a:r>
            <a:br>
              <a:rPr lang="es-ES" b="0" i="0" dirty="0">
                <a:solidFill>
                  <a:srgbClr val="222222"/>
                </a:solidFill>
                <a:effectLst/>
                <a:latin typeface="WR_Korean"/>
              </a:rPr>
            </a:br>
            <a:endParaRPr lang="es-ES" b="0" i="0" dirty="0">
              <a:solidFill>
                <a:srgbClr val="222222"/>
              </a:solidFill>
              <a:effectLst/>
              <a:latin typeface="WR_Korean"/>
            </a:endParaRPr>
          </a:p>
          <a:p>
            <a:pPr algn="l">
              <a:buFont typeface="+mj-lt"/>
              <a:buAutoNum type="arabicPeriod"/>
            </a:pPr>
            <a:r>
              <a:rPr lang="es-ES" b="0" i="0" dirty="0">
                <a:solidFill>
                  <a:srgbClr val="222222"/>
                </a:solidFill>
                <a:effectLst/>
                <a:latin typeface="WR_Korean"/>
              </a:rPr>
              <a:t/>
            </a:r>
            <a:br>
              <a:rPr lang="es-ES" b="0" i="0" dirty="0">
                <a:solidFill>
                  <a:srgbClr val="222222"/>
                </a:solidFill>
                <a:effectLst/>
                <a:latin typeface="WR_Korean"/>
              </a:rPr>
            </a:br>
            <a:r>
              <a:rPr lang="es-ES" b="0" i="1" dirty="0">
                <a:solidFill>
                  <a:srgbClr val="0645AD"/>
                </a:solidFill>
                <a:effectLst/>
                <a:latin typeface="WR_Korean"/>
              </a:rPr>
              <a:t>adj. </a:t>
            </a:r>
            <a:r>
              <a:rPr lang="es-ES" b="0" i="0" dirty="0">
                <a:solidFill>
                  <a:srgbClr val="222222"/>
                </a:solidFill>
                <a:effectLst/>
                <a:latin typeface="WR_Korean"/>
              </a:rPr>
              <a:t>Que </a:t>
            </a:r>
            <a:r>
              <a:rPr lang="es-ES" b="0" i="0" dirty="0" err="1">
                <a:solidFill>
                  <a:srgbClr val="222222"/>
                </a:solidFill>
                <a:effectLst/>
                <a:latin typeface="WR_Korean"/>
              </a:rPr>
              <a:t>és</a:t>
            </a:r>
            <a:r>
              <a:rPr lang="es-ES" b="0" i="0" dirty="0">
                <a:solidFill>
                  <a:srgbClr val="222222"/>
                </a:solidFill>
                <a:effectLst/>
                <a:latin typeface="WR_Korean"/>
              </a:rPr>
              <a:t> </a:t>
            </a:r>
            <a:r>
              <a:rPr lang="es-ES" b="0" i="0" dirty="0" err="1">
                <a:solidFill>
                  <a:srgbClr val="222222"/>
                </a:solidFill>
                <a:effectLst/>
                <a:latin typeface="WR_Korean"/>
              </a:rPr>
              <a:t>escàs</a:t>
            </a:r>
            <a:r>
              <a:rPr lang="es-ES" b="0" i="0" dirty="0">
                <a:solidFill>
                  <a:srgbClr val="222222"/>
                </a:solidFill>
                <a:effectLst/>
                <a:latin typeface="WR_Korean"/>
              </a:rPr>
              <a:t> o </a:t>
            </a:r>
            <a:r>
              <a:rPr lang="es-ES" b="0" i="0" dirty="0" err="1">
                <a:solidFill>
                  <a:srgbClr val="222222"/>
                </a:solidFill>
                <a:effectLst/>
                <a:latin typeface="WR_Korean"/>
              </a:rPr>
              <a:t>poc</a:t>
            </a:r>
            <a:r>
              <a:rPr lang="es-ES" b="0" i="0" dirty="0">
                <a:solidFill>
                  <a:srgbClr val="222222"/>
                </a:solidFill>
                <a:effectLst/>
                <a:latin typeface="WR_Korean"/>
              </a:rPr>
              <a:t> </a:t>
            </a:r>
            <a:r>
              <a:rPr lang="es-ES" b="0" i="0" dirty="0" err="1">
                <a:solidFill>
                  <a:srgbClr val="222222"/>
                </a:solidFill>
                <a:effectLst/>
                <a:latin typeface="WR_Korean"/>
              </a:rPr>
              <a:t>abundant</a:t>
            </a:r>
            <a:r>
              <a:rPr lang="es-ES" b="0" i="0" dirty="0">
                <a:solidFill>
                  <a:srgbClr val="222222"/>
                </a:solidFill>
                <a:effectLst/>
                <a:latin typeface="WR_Korean"/>
              </a:rPr>
              <a:t>: </a:t>
            </a:r>
            <a:r>
              <a:rPr lang="es-ES" b="0" i="0" dirty="0">
                <a:solidFill>
                  <a:srgbClr val="808080"/>
                </a:solidFill>
                <a:effectLst/>
                <a:latin typeface="WR_Korean"/>
              </a:rPr>
              <a:t>El sopar </a:t>
            </a:r>
            <a:r>
              <a:rPr lang="es-ES" b="0" i="0" dirty="0" err="1">
                <a:solidFill>
                  <a:srgbClr val="808080"/>
                </a:solidFill>
                <a:effectLst/>
                <a:latin typeface="WR_Korean"/>
              </a:rPr>
              <a:t>m'ha</a:t>
            </a:r>
            <a:r>
              <a:rPr lang="es-ES" b="0" i="0" dirty="0">
                <a:solidFill>
                  <a:srgbClr val="808080"/>
                </a:solidFill>
                <a:effectLst/>
                <a:latin typeface="WR_Korean"/>
              </a:rPr>
              <a:t> </a:t>
            </a:r>
            <a:r>
              <a:rPr lang="es-ES" b="0" i="0" dirty="0" err="1">
                <a:solidFill>
                  <a:srgbClr val="808080"/>
                </a:solidFill>
                <a:effectLst/>
                <a:latin typeface="WR_Korean"/>
              </a:rPr>
              <a:t>semblat</a:t>
            </a:r>
            <a:r>
              <a:rPr lang="es-ES" b="0" i="0" dirty="0">
                <a:solidFill>
                  <a:srgbClr val="808080"/>
                </a:solidFill>
                <a:effectLst/>
                <a:latin typeface="WR_Korean"/>
              </a:rPr>
              <a:t> pobre. </a:t>
            </a:r>
            <a:r>
              <a:rPr lang="es-ES" b="1" i="0" cap="small" dirty="0">
                <a:solidFill>
                  <a:srgbClr val="222222"/>
                </a:solidFill>
                <a:effectLst/>
                <a:latin typeface="WR_Korean"/>
              </a:rPr>
              <a:t>sin:</a:t>
            </a:r>
            <a:r>
              <a:rPr lang="es-ES" b="0" i="0" cap="small" dirty="0">
                <a:solidFill>
                  <a:srgbClr val="222222"/>
                </a:solidFill>
                <a:effectLst/>
                <a:latin typeface="WR_Korean"/>
              </a:rPr>
              <a:t> </a:t>
            </a:r>
            <a:r>
              <a:rPr lang="es-ES" b="0" i="0" u="none" strike="noStrike" cap="small" dirty="0" err="1">
                <a:solidFill>
                  <a:srgbClr val="0645AD"/>
                </a:solidFill>
                <a:effectLst/>
                <a:latin typeface="WR_Korean"/>
                <a:hlinkClick r:id="rId8"/>
              </a:rPr>
              <a:t>insuficient</a:t>
            </a:r>
            <a:r>
              <a:rPr lang="es-ES" b="0" i="0" dirty="0">
                <a:solidFill>
                  <a:srgbClr val="222222"/>
                </a:solidFill>
                <a:effectLst/>
                <a:latin typeface="WR_Korean"/>
              </a:rPr>
              <a:t/>
            </a:r>
            <a:br>
              <a:rPr lang="es-ES" b="0" i="0" dirty="0">
                <a:solidFill>
                  <a:srgbClr val="222222"/>
                </a:solidFill>
                <a:effectLst/>
                <a:latin typeface="WR_Korean"/>
              </a:rPr>
            </a:br>
            <a:endParaRPr lang="es-ES" b="0" i="0" dirty="0">
              <a:solidFill>
                <a:srgbClr val="222222"/>
              </a:solidFill>
              <a:effectLst/>
              <a:latin typeface="WR_Korean"/>
            </a:endParaRPr>
          </a:p>
          <a:p>
            <a:pPr algn="l">
              <a:buFont typeface="+mj-lt"/>
              <a:buAutoNum type="arabicPeriod"/>
            </a:pPr>
            <a:r>
              <a:rPr lang="es-ES" b="0" i="0" dirty="0">
                <a:solidFill>
                  <a:srgbClr val="222222"/>
                </a:solidFill>
                <a:effectLst/>
                <a:latin typeface="WR_Korean"/>
              </a:rPr>
              <a:t>Que té </a:t>
            </a:r>
            <a:r>
              <a:rPr lang="es-ES" b="0" i="0" dirty="0" err="1">
                <a:solidFill>
                  <a:srgbClr val="222222"/>
                </a:solidFill>
                <a:effectLst/>
                <a:latin typeface="WR_Korean"/>
              </a:rPr>
              <a:t>poc</a:t>
            </a:r>
            <a:r>
              <a:rPr lang="es-ES" b="0" i="0" dirty="0">
                <a:solidFill>
                  <a:srgbClr val="222222"/>
                </a:solidFill>
                <a:effectLst/>
                <a:latin typeface="WR_Korean"/>
              </a:rPr>
              <a:t> valor o </a:t>
            </a:r>
            <a:r>
              <a:rPr lang="es-ES" b="0" i="0" dirty="0" err="1">
                <a:solidFill>
                  <a:srgbClr val="222222"/>
                </a:solidFill>
                <a:effectLst/>
                <a:latin typeface="WR_Korean"/>
              </a:rPr>
              <a:t>qualitat:</a:t>
            </a:r>
            <a:r>
              <a:rPr lang="es-ES" b="0" i="0" dirty="0" err="1">
                <a:solidFill>
                  <a:srgbClr val="808080"/>
                </a:solidFill>
                <a:effectLst/>
                <a:latin typeface="WR_Korean"/>
              </a:rPr>
              <a:t>L'actuació</a:t>
            </a:r>
            <a:r>
              <a:rPr lang="es-ES" b="0" i="0" dirty="0">
                <a:solidFill>
                  <a:srgbClr val="808080"/>
                </a:solidFill>
                <a:effectLst/>
                <a:latin typeface="WR_Korean"/>
              </a:rPr>
              <a:t> del </a:t>
            </a:r>
            <a:r>
              <a:rPr lang="es-ES" b="0" i="0" dirty="0" err="1">
                <a:solidFill>
                  <a:srgbClr val="808080"/>
                </a:solidFill>
                <a:effectLst/>
                <a:latin typeface="WR_Korean"/>
              </a:rPr>
              <a:t>cantant</a:t>
            </a:r>
            <a:r>
              <a:rPr lang="es-ES" b="0" i="0" dirty="0">
                <a:solidFill>
                  <a:srgbClr val="808080"/>
                </a:solidFill>
                <a:effectLst/>
                <a:latin typeface="WR_Korean"/>
              </a:rPr>
              <a:t> va ser pobra.</a:t>
            </a:r>
            <a:endParaRPr lang="es-ES" b="0" i="0" dirty="0">
              <a:solidFill>
                <a:srgbClr val="222222"/>
              </a:solidFill>
              <a:effectLst/>
              <a:latin typeface="WR_Korean"/>
            </a:endParaRPr>
          </a:p>
          <a:p>
            <a:pPr algn="l">
              <a:buFont typeface="+mj-lt"/>
              <a:buAutoNum type="arabicPeriod"/>
            </a:pPr>
            <a:r>
              <a:rPr lang="es-ES" b="0" i="0" dirty="0">
                <a:solidFill>
                  <a:srgbClr val="222222"/>
                </a:solidFill>
                <a:effectLst/>
                <a:latin typeface="WR_Korean"/>
              </a:rPr>
              <a:t>[persona] Que </a:t>
            </a:r>
            <a:r>
              <a:rPr lang="es-ES" b="0" i="0" dirty="0" err="1">
                <a:solidFill>
                  <a:srgbClr val="222222"/>
                </a:solidFill>
                <a:effectLst/>
                <a:latin typeface="WR_Korean"/>
              </a:rPr>
              <a:t>és</a:t>
            </a:r>
            <a:r>
              <a:rPr lang="es-ES" b="0" i="0" dirty="0">
                <a:solidFill>
                  <a:srgbClr val="222222"/>
                </a:solidFill>
                <a:effectLst/>
                <a:latin typeface="WR_Korean"/>
              </a:rPr>
              <a:t> </a:t>
            </a:r>
            <a:r>
              <a:rPr lang="es-ES" b="0" i="0" dirty="0" err="1">
                <a:solidFill>
                  <a:srgbClr val="222222"/>
                </a:solidFill>
                <a:effectLst/>
                <a:latin typeface="WR_Korean"/>
              </a:rPr>
              <a:t>desgraciat</a:t>
            </a:r>
            <a:r>
              <a:rPr lang="es-ES" b="0" i="0" dirty="0">
                <a:solidFill>
                  <a:srgbClr val="222222"/>
                </a:solidFill>
                <a:effectLst/>
                <a:latin typeface="WR_Korean"/>
              </a:rPr>
              <a:t> o que provoca </a:t>
            </a:r>
            <a:r>
              <a:rPr lang="es-ES" b="0" i="0" dirty="0" err="1">
                <a:solidFill>
                  <a:srgbClr val="222222"/>
                </a:solidFill>
                <a:effectLst/>
                <a:latin typeface="WR_Korean"/>
              </a:rPr>
              <a:t>compassió</a:t>
            </a:r>
            <a:r>
              <a:rPr lang="es-ES" b="0" i="0" dirty="0">
                <a:solidFill>
                  <a:srgbClr val="222222"/>
                </a:solidFill>
                <a:effectLst/>
                <a:latin typeface="WR_Korean"/>
              </a:rPr>
              <a:t> o </a:t>
            </a:r>
            <a:r>
              <a:rPr lang="es-ES" b="0" i="0" dirty="0" err="1">
                <a:solidFill>
                  <a:srgbClr val="222222"/>
                </a:solidFill>
                <a:effectLst/>
                <a:latin typeface="WR_Korean"/>
              </a:rPr>
              <a:t>menyspreu:</a:t>
            </a:r>
            <a:r>
              <a:rPr lang="es-ES" b="0" i="0" dirty="0" err="1">
                <a:solidFill>
                  <a:srgbClr val="808080"/>
                </a:solidFill>
                <a:effectLst/>
                <a:latin typeface="WR_Korean"/>
              </a:rPr>
              <a:t>És</a:t>
            </a:r>
            <a:r>
              <a:rPr lang="es-ES" b="0" i="0" dirty="0">
                <a:solidFill>
                  <a:srgbClr val="808080"/>
                </a:solidFill>
                <a:effectLst/>
                <a:latin typeface="WR_Korean"/>
              </a:rPr>
              <a:t> un pobre home; pobra de mi!, </a:t>
            </a:r>
            <a:r>
              <a:rPr lang="es-ES" b="0" i="0" dirty="0" err="1">
                <a:solidFill>
                  <a:srgbClr val="808080"/>
                </a:solidFill>
                <a:effectLst/>
                <a:latin typeface="WR_Korean"/>
              </a:rPr>
              <a:t>sempre</a:t>
            </a:r>
            <a:r>
              <a:rPr lang="es-ES" b="0" i="0" dirty="0">
                <a:solidFill>
                  <a:srgbClr val="808080"/>
                </a:solidFill>
                <a:effectLst/>
                <a:latin typeface="WR_Korean"/>
              </a:rPr>
              <a:t> he de </a:t>
            </a:r>
            <a:r>
              <a:rPr lang="es-ES" b="0" i="0" dirty="0" err="1">
                <a:solidFill>
                  <a:srgbClr val="808080"/>
                </a:solidFill>
                <a:effectLst/>
                <a:latin typeface="WR_Korean"/>
              </a:rPr>
              <a:t>resoldre</a:t>
            </a:r>
            <a:r>
              <a:rPr lang="es-ES" b="0" i="0" dirty="0">
                <a:solidFill>
                  <a:srgbClr val="808080"/>
                </a:solidFill>
                <a:effectLst/>
                <a:latin typeface="WR_Korean"/>
              </a:rPr>
              <a:t> </a:t>
            </a:r>
            <a:r>
              <a:rPr lang="es-ES" b="0" i="0" dirty="0" err="1">
                <a:solidFill>
                  <a:srgbClr val="808080"/>
                </a:solidFill>
                <a:effectLst/>
                <a:latin typeface="WR_Korean"/>
              </a:rPr>
              <a:t>els</a:t>
            </a:r>
            <a:r>
              <a:rPr lang="es-ES" b="0" i="0" dirty="0">
                <a:solidFill>
                  <a:srgbClr val="808080"/>
                </a:solidFill>
                <a:effectLst/>
                <a:latin typeface="WR_Korean"/>
              </a:rPr>
              <a:t> </a:t>
            </a:r>
            <a:r>
              <a:rPr lang="es-ES" b="0" i="0" dirty="0" err="1">
                <a:solidFill>
                  <a:srgbClr val="808080"/>
                </a:solidFill>
                <a:effectLst/>
                <a:latin typeface="WR_Korean"/>
              </a:rPr>
              <a:t>problemes</a:t>
            </a:r>
            <a:r>
              <a:rPr lang="es-ES" b="0" i="0" dirty="0">
                <a:solidFill>
                  <a:srgbClr val="808080"/>
                </a:solidFill>
                <a:effectLst/>
                <a:latin typeface="WR_Korean"/>
              </a:rPr>
              <a:t> </a:t>
            </a:r>
            <a:r>
              <a:rPr lang="es-ES" b="0" i="0" dirty="0" err="1">
                <a:solidFill>
                  <a:srgbClr val="808080"/>
                </a:solidFill>
                <a:effectLst/>
                <a:latin typeface="WR_Korean"/>
              </a:rPr>
              <a:t>dels</a:t>
            </a:r>
            <a:r>
              <a:rPr lang="es-ES" b="0" i="0" dirty="0">
                <a:solidFill>
                  <a:srgbClr val="808080"/>
                </a:solidFill>
                <a:effectLst/>
                <a:latin typeface="WR_Korean"/>
              </a:rPr>
              <a:t> </a:t>
            </a:r>
            <a:r>
              <a:rPr lang="es-ES" b="0" i="0" dirty="0" err="1">
                <a:solidFill>
                  <a:srgbClr val="808080"/>
                </a:solidFill>
                <a:effectLst/>
                <a:latin typeface="WR_Korean"/>
              </a:rPr>
              <a:t>altres</a:t>
            </a:r>
            <a:r>
              <a:rPr lang="es-ES" b="0" i="0" dirty="0">
                <a:solidFill>
                  <a:srgbClr val="808080"/>
                </a:solidFill>
                <a:effectLst/>
                <a:latin typeface="WR_Korean"/>
              </a:rPr>
              <a:t>.</a:t>
            </a:r>
          </a:p>
          <a:p>
            <a:pPr algn="l"/>
            <a:endParaRPr lang="es-ES" dirty="0">
              <a:solidFill>
                <a:srgbClr val="808080"/>
              </a:solidFill>
              <a:latin typeface="WR_Korean"/>
            </a:endParaRPr>
          </a:p>
          <a:p>
            <a:pPr algn="l"/>
            <a:r>
              <a:rPr lang="es-ES" b="1" i="0" dirty="0" err="1">
                <a:solidFill>
                  <a:srgbClr val="808080"/>
                </a:solidFill>
                <a:effectLst/>
                <a:latin typeface="WR_Korean"/>
              </a:rPr>
              <a:t>Empobrir</a:t>
            </a:r>
            <a:r>
              <a:rPr lang="es-ES" b="1" i="0" dirty="0">
                <a:solidFill>
                  <a:srgbClr val="808080"/>
                </a:solidFill>
                <a:effectLst/>
                <a:latin typeface="WR_Korean"/>
              </a:rPr>
              <a:t>, </a:t>
            </a:r>
            <a:r>
              <a:rPr lang="es-ES" b="1" i="0" dirty="0" err="1">
                <a:solidFill>
                  <a:srgbClr val="808080"/>
                </a:solidFill>
                <a:effectLst/>
                <a:latin typeface="WR_Korean"/>
              </a:rPr>
              <a:t>empobrit</a:t>
            </a:r>
            <a:r>
              <a:rPr lang="es-ES" b="1" i="0" dirty="0">
                <a:solidFill>
                  <a:srgbClr val="808080"/>
                </a:solidFill>
                <a:effectLst/>
                <a:latin typeface="WR_Korean"/>
              </a:rPr>
              <a:t>, </a:t>
            </a:r>
            <a:r>
              <a:rPr lang="es-ES" b="1" i="0" dirty="0" err="1">
                <a:solidFill>
                  <a:srgbClr val="808080"/>
                </a:solidFill>
                <a:effectLst/>
                <a:latin typeface="WR_Korean"/>
              </a:rPr>
              <a:t>empobriment</a:t>
            </a:r>
            <a:r>
              <a:rPr lang="es-ES" b="1" i="0" dirty="0">
                <a:solidFill>
                  <a:srgbClr val="808080"/>
                </a:solidFill>
                <a:effectLst/>
                <a:latin typeface="WR_Korean"/>
              </a:rPr>
              <a:t>, depauperar</a:t>
            </a:r>
            <a:endParaRPr lang="es-ES" b="1" i="0" dirty="0">
              <a:solidFill>
                <a:srgbClr val="222222"/>
              </a:solidFill>
              <a:effectLst/>
              <a:latin typeface="WR_Kore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119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FCD8B8D9-F8FB-E80B-A9A7-112096511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699" y="160550"/>
            <a:ext cx="5023960" cy="7142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s-E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ÀREA </a:t>
            </a:r>
            <a:r>
              <a:rPr lang="es-ES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d’Acció</a:t>
            </a:r>
            <a:r>
              <a:rPr lang="es-E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Social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33EFD827-C350-2756-B720-DAA07B617611}"/>
              </a:ext>
            </a:extLst>
          </p:cNvPr>
          <p:cNvSpPr/>
          <p:nvPr/>
        </p:nvSpPr>
        <p:spPr>
          <a:xfrm>
            <a:off x="5156200" y="1307534"/>
            <a:ext cx="3670300" cy="4826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u="sng" dirty="0"/>
              <a:t>Programes </a:t>
            </a:r>
            <a:r>
              <a:rPr lang="es-ES" u="sng" dirty="0" err="1"/>
              <a:t>Acció</a:t>
            </a:r>
            <a:r>
              <a:rPr lang="es-ES" u="sng" dirty="0"/>
              <a:t> Directa</a:t>
            </a:r>
          </a:p>
          <a:p>
            <a:pPr algn="ctr"/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1F2EC4E1-84DC-816A-08AE-AB22D24744C6}"/>
              </a:ext>
            </a:extLst>
          </p:cNvPr>
          <p:cNvSpPr/>
          <p:nvPr/>
        </p:nvSpPr>
        <p:spPr>
          <a:xfrm>
            <a:off x="8521700" y="1411439"/>
            <a:ext cx="3670300" cy="4826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u="sng" dirty="0"/>
              <a:t>Programes </a:t>
            </a:r>
            <a:r>
              <a:rPr lang="es-ES" u="sng" dirty="0" err="1"/>
              <a:t>Inclusió</a:t>
            </a:r>
            <a:endParaRPr lang="es-ES" u="sng" dirty="0"/>
          </a:p>
          <a:p>
            <a:pPr algn="ctr"/>
            <a:endParaRPr lang="es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D58B3406-1EFA-C198-FCE3-B2AF905A36EE}"/>
              </a:ext>
            </a:extLst>
          </p:cNvPr>
          <p:cNvSpPr/>
          <p:nvPr/>
        </p:nvSpPr>
        <p:spPr>
          <a:xfrm>
            <a:off x="5054600" y="1790134"/>
            <a:ext cx="3670300" cy="4272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u="sng" dirty="0"/>
              <a:t>Responsables </a:t>
            </a:r>
            <a:r>
              <a:rPr lang="es-ES" u="sng" dirty="0" err="1"/>
              <a:t>Voluntariat</a:t>
            </a:r>
            <a:endParaRPr lang="es-ES" u="sng" dirty="0"/>
          </a:p>
          <a:p>
            <a:pPr algn="ctr"/>
            <a:endParaRPr lang="es-E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843C6C76-E6D3-7771-613D-4E76B8EB2B1D}"/>
              </a:ext>
            </a:extLst>
          </p:cNvPr>
          <p:cNvSpPr/>
          <p:nvPr/>
        </p:nvSpPr>
        <p:spPr>
          <a:xfrm>
            <a:off x="8928100" y="1686228"/>
            <a:ext cx="3117850" cy="482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u="sng" dirty="0"/>
              <a:t>Responsables </a:t>
            </a:r>
            <a:r>
              <a:rPr lang="es-ES" u="sng" dirty="0" err="1"/>
              <a:t>Voluntariat</a:t>
            </a:r>
            <a:endParaRPr lang="es-ES" u="sng" dirty="0"/>
          </a:p>
          <a:p>
            <a:pPr algn="ctr"/>
            <a:endParaRPr lang="es-ES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9BCC8591-1DDB-D289-C5B8-F5B13CC722C0}"/>
              </a:ext>
            </a:extLst>
          </p:cNvPr>
          <p:cNvSpPr/>
          <p:nvPr/>
        </p:nvSpPr>
        <p:spPr>
          <a:xfrm>
            <a:off x="5689600" y="2102131"/>
            <a:ext cx="3238500" cy="9375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/>
              <a:t>P. </a:t>
            </a:r>
            <a:r>
              <a:rPr lang="es-ES" dirty="0" err="1"/>
              <a:t>Acollida</a:t>
            </a:r>
            <a:r>
              <a:rPr lang="es-ES" dirty="0"/>
              <a:t> Social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/>
              <a:t>P. </a:t>
            </a:r>
            <a:r>
              <a:rPr lang="es-ES" dirty="0" err="1"/>
              <a:t>Atenció</a:t>
            </a:r>
            <a:r>
              <a:rPr lang="es-ES" dirty="0"/>
              <a:t> al </a:t>
            </a:r>
            <a:r>
              <a:rPr lang="es-ES" dirty="0" err="1"/>
              <a:t>fet</a:t>
            </a:r>
            <a:r>
              <a:rPr lang="es-ES" dirty="0"/>
              <a:t> </a:t>
            </a:r>
            <a:r>
              <a:rPr lang="es-ES" dirty="0" err="1"/>
              <a:t>migratori</a:t>
            </a:r>
            <a:endParaRPr lang="es-E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/>
              <a:t>Programa Laboral 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849971A5-2ACD-209F-EF5A-739F405BC0EE}"/>
              </a:ext>
            </a:extLst>
          </p:cNvPr>
          <p:cNvSpPr/>
          <p:nvPr/>
        </p:nvSpPr>
        <p:spPr>
          <a:xfrm>
            <a:off x="9157871" y="2030624"/>
            <a:ext cx="2888079" cy="86360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/>
              <a:t>Programa </a:t>
            </a:r>
            <a:r>
              <a:rPr lang="es-ES" dirty="0" err="1"/>
              <a:t>Habitatges</a:t>
            </a:r>
            <a:endParaRPr lang="es-E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/>
              <a:t>Programa </a:t>
            </a:r>
            <a:r>
              <a:rPr lang="es-ES" dirty="0" err="1"/>
              <a:t>Temporers</a:t>
            </a:r>
            <a:r>
              <a:rPr lang="es-ES" dirty="0"/>
              <a:t> i </a:t>
            </a:r>
            <a:r>
              <a:rPr lang="es-ES" dirty="0" err="1"/>
              <a:t>Assentaments</a:t>
            </a:r>
            <a:endParaRPr lang="es-ES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6871F469-353B-DBD4-E134-814E98987F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44" t="9905" b="8005"/>
          <a:stretch/>
        </p:blipFill>
        <p:spPr>
          <a:xfrm>
            <a:off x="7149083" y="3463462"/>
            <a:ext cx="4017576" cy="2992527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44C284AC-5FC8-5FDF-81EE-9C4C742A4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329" y="3039651"/>
            <a:ext cx="3238500" cy="363067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E51C7D23-DBC6-57EF-F7E2-F6DD5F7FB5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3" y="285901"/>
            <a:ext cx="332422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561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6802446"/>
          </a:xfrm>
          <a:prstGeom prst="rect">
            <a:avLst/>
          </a:prstGeom>
          <a:noFill/>
          <a:ln w="76200">
            <a:solidFill>
              <a:srgbClr val="CC242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4" name="CuadroTexto 13"/>
          <p:cNvSpPr txBox="1"/>
          <p:nvPr/>
        </p:nvSpPr>
        <p:spPr>
          <a:xfrm>
            <a:off x="110710" y="151410"/>
            <a:ext cx="4585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i="1" dirty="0">
                <a:latin typeface="Gill Sans MT" panose="020B0502020104020203" pitchFamily="34" charset="0"/>
              </a:rPr>
              <a:t>Programes </a:t>
            </a:r>
            <a:r>
              <a:rPr lang="es-ES" sz="3600" i="1" dirty="0" err="1">
                <a:latin typeface="Gill Sans MT" panose="020B0502020104020203" pitchFamily="34" charset="0"/>
              </a:rPr>
              <a:t>d’Inclusió</a:t>
            </a:r>
            <a:endParaRPr lang="ca-ES" sz="3600" i="1" dirty="0">
              <a:latin typeface="Gill Sans MT" panose="020B0502020104020203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9" b="173"/>
          <a:stretch/>
        </p:blipFill>
        <p:spPr>
          <a:xfrm>
            <a:off x="72123" y="1247284"/>
            <a:ext cx="3844283" cy="510561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5893" y="3826429"/>
            <a:ext cx="3840214" cy="288016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13B7D6F-1326-4CE3-206E-FFEE259473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4963" y="284440"/>
            <a:ext cx="7067550" cy="325755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FA329A38-35A3-CF2C-9F98-C7C31B8C04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0041" y="3800093"/>
            <a:ext cx="324802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8031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261</Words>
  <Application>Microsoft Office PowerPoint</Application>
  <PresentationFormat>Personalizado</PresentationFormat>
  <Paragraphs>83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Presentació de   Càritas </vt:lpstr>
      <vt:lpstr>Diapositiva 2</vt:lpstr>
      <vt:lpstr>Càritas diocesana de Lleida</vt:lpstr>
      <vt:lpstr>Organigrama</vt:lpstr>
      <vt:lpstr>Diapositiva 5</vt:lpstr>
      <vt:lpstr>Diapositiva 6</vt:lpstr>
      <vt:lpstr>Diapositiva 7</vt:lpstr>
      <vt:lpstr>Diapositiva 8</vt:lpstr>
      <vt:lpstr>Diapositiva 9</vt:lpstr>
      <vt:lpstr>Àrea de Desenvolupament Institucional</vt:lpstr>
      <vt:lpstr>Diapositiva 11</vt:lpstr>
      <vt:lpstr>Diapositiva 12</vt:lpstr>
      <vt:lpstr>Les persones que treballem a Càritas </vt:lpstr>
      <vt:lpstr>COM POTS AJUDAR ALS ALTRES?</vt:lpstr>
      <vt:lpstr>QUÈ SE’T DONA BÉ FER?</vt:lpstr>
      <vt:lpstr>Diapositiva 16</vt:lpstr>
      <vt:lpstr>TEMPSPASSIÓIMPLICACIÓ</vt:lpstr>
      <vt:lpstr>Diapositiva 18</vt:lpstr>
      <vt:lpstr>Diapositiva 19</vt:lpstr>
      <vt:lpstr>Diapositiva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   Càritas</dc:title>
  <dc:creator>office2</dc:creator>
  <cp:lastModifiedBy>Mª Angels</cp:lastModifiedBy>
  <cp:revision>8</cp:revision>
  <dcterms:created xsi:type="dcterms:W3CDTF">2024-03-19T12:12:49Z</dcterms:created>
  <dcterms:modified xsi:type="dcterms:W3CDTF">2024-03-20T13:56:36Z</dcterms:modified>
</cp:coreProperties>
</file>